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257" r:id="rId3"/>
    <p:sldId id="258" r:id="rId4"/>
    <p:sldId id="264" r:id="rId5"/>
    <p:sldId id="259" r:id="rId6"/>
    <p:sldId id="267" r:id="rId7"/>
    <p:sldId id="286" r:id="rId8"/>
    <p:sldId id="289" r:id="rId9"/>
    <p:sldId id="294" r:id="rId10"/>
    <p:sldId id="287" r:id="rId11"/>
    <p:sldId id="295" r:id="rId12"/>
    <p:sldId id="272" r:id="rId13"/>
    <p:sldId id="285" r:id="rId14"/>
    <p:sldId id="288" r:id="rId15"/>
    <p:sldId id="296" r:id="rId16"/>
    <p:sldId id="297" r:id="rId17"/>
    <p:sldId id="266" r:id="rId18"/>
    <p:sldId id="265" r:id="rId19"/>
    <p:sldId id="301" r:id="rId20"/>
    <p:sldId id="302" r:id="rId21"/>
    <p:sldId id="303" r:id="rId22"/>
    <p:sldId id="312" r:id="rId23"/>
    <p:sldId id="315" r:id="rId24"/>
    <p:sldId id="314" r:id="rId25"/>
    <p:sldId id="313" r:id="rId26"/>
    <p:sldId id="304" r:id="rId27"/>
    <p:sldId id="305" r:id="rId28"/>
    <p:sldId id="316" r:id="rId29"/>
    <p:sldId id="306" r:id="rId30"/>
    <p:sldId id="298" r:id="rId31"/>
    <p:sldId id="260" r:id="rId32"/>
    <p:sldId id="299" r:id="rId33"/>
    <p:sldId id="300" r:id="rId34"/>
    <p:sldId id="261" r:id="rId35"/>
    <p:sldId id="274" r:id="rId36"/>
    <p:sldId id="276" r:id="rId37"/>
    <p:sldId id="278" r:id="rId38"/>
    <p:sldId id="279" r:id="rId39"/>
    <p:sldId id="280" r:id="rId40"/>
    <p:sldId id="281" r:id="rId41"/>
    <p:sldId id="293" r:id="rId42"/>
    <p:sldId id="283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9" autoAdjust="0"/>
    <p:restoredTop sz="94660"/>
  </p:normalViewPr>
  <p:slideViewPr>
    <p:cSldViewPr snapToGrid="0">
      <p:cViewPr varScale="1">
        <p:scale>
          <a:sx n="77" d="100"/>
          <a:sy n="77" d="100"/>
        </p:scale>
        <p:origin x="6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5.png"/><Relationship Id="rId14" Type="http://schemas.openxmlformats.org/officeDocument/2006/relationships/image" Target="../media/image24.sv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svg"/><Relationship Id="rId1" Type="http://schemas.openxmlformats.org/officeDocument/2006/relationships/image" Target="../media/image27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9.svg"/><Relationship Id="rId1" Type="http://schemas.openxmlformats.org/officeDocument/2006/relationships/image" Target="../media/image28.png"/><Relationship Id="rId4" Type="http://schemas.openxmlformats.org/officeDocument/2006/relationships/image" Target="../media/image4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svg"/><Relationship Id="rId1" Type="http://schemas.openxmlformats.org/officeDocument/2006/relationships/image" Target="../media/image28.png"/><Relationship Id="rId4" Type="http://schemas.openxmlformats.org/officeDocument/2006/relationships/image" Target="../media/image4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5.png"/><Relationship Id="rId14" Type="http://schemas.openxmlformats.org/officeDocument/2006/relationships/image" Target="../media/image24.sv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svg"/><Relationship Id="rId1" Type="http://schemas.openxmlformats.org/officeDocument/2006/relationships/image" Target="../media/image2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9.svg"/><Relationship Id="rId1" Type="http://schemas.openxmlformats.org/officeDocument/2006/relationships/image" Target="../media/image28.png"/><Relationship Id="rId4" Type="http://schemas.openxmlformats.org/officeDocument/2006/relationships/image" Target="../media/image4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svg"/><Relationship Id="rId1" Type="http://schemas.openxmlformats.org/officeDocument/2006/relationships/image" Target="../media/image28.png"/><Relationship Id="rId4" Type="http://schemas.openxmlformats.org/officeDocument/2006/relationships/image" Target="../media/image4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A4FBF1-49AE-4CB2-BBEB-DD121CF44DB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EDC1380-6B1C-4D08-979B-0DE52956AE1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 dirty="0"/>
            <a:t>Munkaügyi</a:t>
          </a:r>
          <a:endParaRPr lang="en-US" dirty="0"/>
        </a:p>
      </dgm:t>
    </dgm:pt>
    <dgm:pt modelId="{EBF116DB-2101-46B3-B90A-89572AADCF68}" type="parTrans" cxnId="{4C0E7973-F170-4C1D-A37E-2C8310EF1407}">
      <dgm:prSet/>
      <dgm:spPr/>
      <dgm:t>
        <a:bodyPr/>
        <a:lstStyle/>
        <a:p>
          <a:endParaRPr lang="en-US"/>
        </a:p>
      </dgm:t>
    </dgm:pt>
    <dgm:pt modelId="{5BE9D82A-8A1E-45AA-B3BC-050B48C755AE}" type="sibTrans" cxnId="{4C0E7973-F170-4C1D-A37E-2C8310EF1407}">
      <dgm:prSet/>
      <dgm:spPr/>
      <dgm:t>
        <a:bodyPr/>
        <a:lstStyle/>
        <a:p>
          <a:endParaRPr lang="en-US"/>
        </a:p>
      </dgm:t>
    </dgm:pt>
    <dgm:pt modelId="{CCC67848-EF4A-4F09-99CA-F5777F2A673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 dirty="0"/>
            <a:t>Foglakoztatási</a:t>
          </a:r>
          <a:endParaRPr lang="en-US" dirty="0"/>
        </a:p>
      </dgm:t>
    </dgm:pt>
    <dgm:pt modelId="{4E896D96-9081-4A53-A55A-E3324F4FF420}" type="parTrans" cxnId="{14720EF9-4BCA-438E-8532-AC53526948D8}">
      <dgm:prSet/>
      <dgm:spPr/>
      <dgm:t>
        <a:bodyPr/>
        <a:lstStyle/>
        <a:p>
          <a:endParaRPr lang="en-US"/>
        </a:p>
      </dgm:t>
    </dgm:pt>
    <dgm:pt modelId="{47A6450A-865F-4F3F-A061-9770623E19E0}" type="sibTrans" cxnId="{14720EF9-4BCA-438E-8532-AC53526948D8}">
      <dgm:prSet/>
      <dgm:spPr/>
      <dgm:t>
        <a:bodyPr/>
        <a:lstStyle/>
        <a:p>
          <a:endParaRPr lang="en-US"/>
        </a:p>
      </dgm:t>
    </dgm:pt>
    <dgm:pt modelId="{C678FEAC-FDF4-4621-9F63-2BB6E206CC6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 dirty="0"/>
            <a:t>Morális</a:t>
          </a:r>
          <a:endParaRPr lang="en-US" dirty="0"/>
        </a:p>
      </dgm:t>
    </dgm:pt>
    <dgm:pt modelId="{6BA9F73F-8CE2-424E-A462-DFDD69D5553B}" type="parTrans" cxnId="{79B27070-E94C-4175-91BF-EA114CDF1CBE}">
      <dgm:prSet/>
      <dgm:spPr/>
      <dgm:t>
        <a:bodyPr/>
        <a:lstStyle/>
        <a:p>
          <a:endParaRPr lang="en-US"/>
        </a:p>
      </dgm:t>
    </dgm:pt>
    <dgm:pt modelId="{C15BA658-FB4C-4453-8458-64D8323CCB09}" type="sibTrans" cxnId="{79B27070-E94C-4175-91BF-EA114CDF1CBE}">
      <dgm:prSet/>
      <dgm:spPr/>
      <dgm:t>
        <a:bodyPr/>
        <a:lstStyle/>
        <a:p>
          <a:endParaRPr lang="en-US"/>
        </a:p>
      </dgm:t>
    </dgm:pt>
    <dgm:pt modelId="{E7C03FF1-2604-4111-A6EB-93C22CEC34A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 dirty="0"/>
            <a:t>Pénzügyi</a:t>
          </a:r>
          <a:endParaRPr lang="en-US" dirty="0"/>
        </a:p>
      </dgm:t>
    </dgm:pt>
    <dgm:pt modelId="{63CCE1BB-C8C6-4DA0-BC4E-F17ADF90A72B}" type="parTrans" cxnId="{1B916ABC-3762-469C-AA94-8A451D35B080}">
      <dgm:prSet/>
      <dgm:spPr/>
      <dgm:t>
        <a:bodyPr/>
        <a:lstStyle/>
        <a:p>
          <a:endParaRPr lang="en-US"/>
        </a:p>
      </dgm:t>
    </dgm:pt>
    <dgm:pt modelId="{F60BF7F7-9D93-4712-A2CB-157A2E94765C}" type="sibTrans" cxnId="{1B916ABC-3762-469C-AA94-8A451D35B080}">
      <dgm:prSet/>
      <dgm:spPr/>
      <dgm:t>
        <a:bodyPr/>
        <a:lstStyle/>
        <a:p>
          <a:endParaRPr lang="en-US"/>
        </a:p>
      </dgm:t>
    </dgm:pt>
    <dgm:pt modelId="{2C27085D-53C6-41A3-ADFC-2675D58ACFE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/>
            <a:t>Kulturális</a:t>
          </a:r>
          <a:endParaRPr lang="en-US" dirty="0"/>
        </a:p>
      </dgm:t>
    </dgm:pt>
    <dgm:pt modelId="{FB04F4A3-30B9-4926-BE54-A18B92BA68E8}" type="parTrans" cxnId="{682A20AF-982E-469D-8DC3-25737B71DD30}">
      <dgm:prSet/>
      <dgm:spPr/>
      <dgm:t>
        <a:bodyPr/>
        <a:lstStyle/>
        <a:p>
          <a:endParaRPr lang="en-US"/>
        </a:p>
      </dgm:t>
    </dgm:pt>
    <dgm:pt modelId="{7B15DE4D-66A2-400A-8B44-0EF14BD9FC0E}" type="sibTrans" cxnId="{682A20AF-982E-469D-8DC3-25737B71DD30}">
      <dgm:prSet/>
      <dgm:spPr/>
      <dgm:t>
        <a:bodyPr/>
        <a:lstStyle/>
        <a:p>
          <a:endParaRPr lang="en-US"/>
        </a:p>
      </dgm:t>
    </dgm:pt>
    <dgm:pt modelId="{640BC4F3-2CF8-4004-AC72-FA826ADC2B3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AU" dirty="0" err="1"/>
            <a:t>Politi</a:t>
          </a:r>
          <a:r>
            <a:rPr lang="hu-HU" dirty="0" err="1"/>
            <a:t>kai</a:t>
          </a:r>
          <a:endParaRPr lang="en-US" dirty="0"/>
        </a:p>
      </dgm:t>
    </dgm:pt>
    <dgm:pt modelId="{0E764596-D72D-42C8-8270-ABDDBF7175BD}" type="parTrans" cxnId="{A0B479D8-7236-44EC-88E1-C0E6D5FD3014}">
      <dgm:prSet/>
      <dgm:spPr/>
      <dgm:t>
        <a:bodyPr/>
        <a:lstStyle/>
        <a:p>
          <a:endParaRPr lang="en-US"/>
        </a:p>
      </dgm:t>
    </dgm:pt>
    <dgm:pt modelId="{5EF07C4E-A612-4644-84B6-4937FA7A9546}" type="sibTrans" cxnId="{A0B479D8-7236-44EC-88E1-C0E6D5FD3014}">
      <dgm:prSet/>
      <dgm:spPr/>
      <dgm:t>
        <a:bodyPr/>
        <a:lstStyle/>
        <a:p>
          <a:endParaRPr lang="en-US"/>
        </a:p>
      </dgm:t>
    </dgm:pt>
    <dgm:pt modelId="{DE9DDF9F-B800-49E8-949B-1DABA77B81A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 dirty="0"/>
            <a:t>Gazdasági</a:t>
          </a:r>
          <a:endParaRPr lang="en-US" dirty="0"/>
        </a:p>
      </dgm:t>
    </dgm:pt>
    <dgm:pt modelId="{77A0F444-D563-49E5-8C9C-281E51218C6A}" type="sibTrans" cxnId="{E68867DC-A11C-4F5B-9BBD-08F859A1C76F}">
      <dgm:prSet/>
      <dgm:spPr/>
      <dgm:t>
        <a:bodyPr/>
        <a:lstStyle/>
        <a:p>
          <a:endParaRPr lang="en-US"/>
        </a:p>
      </dgm:t>
    </dgm:pt>
    <dgm:pt modelId="{F0DB2878-75BB-4F48-8436-47B1DD11F71B}" type="parTrans" cxnId="{E68867DC-A11C-4F5B-9BBD-08F859A1C76F}">
      <dgm:prSet/>
      <dgm:spPr/>
      <dgm:t>
        <a:bodyPr/>
        <a:lstStyle/>
        <a:p>
          <a:endParaRPr lang="en-US"/>
        </a:p>
      </dgm:t>
    </dgm:pt>
    <dgm:pt modelId="{3E360255-0474-4DAD-8B73-86B8B9171AE9}" type="pres">
      <dgm:prSet presAssocID="{DCA4FBF1-49AE-4CB2-BBEB-DD121CF44DB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0F7DF110-11D7-44D9-8086-3BC59AD176F0}" type="pres">
      <dgm:prSet presAssocID="{2EDC1380-6B1C-4D08-979B-0DE52956AE15}" presName="compNode" presStyleCnt="0"/>
      <dgm:spPr/>
    </dgm:pt>
    <dgm:pt modelId="{82601434-4128-402D-BCF7-C7633537702D}" type="pres">
      <dgm:prSet presAssocID="{2EDC1380-6B1C-4D08-979B-0DE52956AE15}" presName="iconBgRect" presStyleLbl="bgShp" presStyleIdx="0" presStyleCnt="7"/>
      <dgm:spPr/>
    </dgm:pt>
    <dgm:pt modelId="{6717B7E6-3793-4D0B-A731-D0AE3691D018}" type="pres">
      <dgm:prSet presAssocID="{2EDC1380-6B1C-4D08-979B-0DE52956AE15}" presName="iconRect" presStyleLbl="node1" presStyleIdx="0" presStyleCnt="7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Team"/>
        </a:ext>
      </dgm:extLst>
    </dgm:pt>
    <dgm:pt modelId="{2989B075-01D9-4D92-8439-D5D570F6B181}" type="pres">
      <dgm:prSet presAssocID="{2EDC1380-6B1C-4D08-979B-0DE52956AE15}" presName="spaceRect" presStyleCnt="0"/>
      <dgm:spPr/>
    </dgm:pt>
    <dgm:pt modelId="{797D2C8F-E743-4246-8B3B-1D0B32946C4B}" type="pres">
      <dgm:prSet presAssocID="{2EDC1380-6B1C-4D08-979B-0DE52956AE15}" presName="textRect" presStyleLbl="revTx" presStyleIdx="0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  <dgm:pt modelId="{2C391BF7-624B-4EAD-99C1-6CBA0200D26F}" type="pres">
      <dgm:prSet presAssocID="{5BE9D82A-8A1E-45AA-B3BC-050B48C755AE}" presName="sibTrans" presStyleCnt="0"/>
      <dgm:spPr/>
    </dgm:pt>
    <dgm:pt modelId="{76C9BFBC-2CEB-4F5A-92AE-7ED7C764A014}" type="pres">
      <dgm:prSet presAssocID="{CCC67848-EF4A-4F09-99CA-F5777F2A6738}" presName="compNode" presStyleCnt="0"/>
      <dgm:spPr/>
    </dgm:pt>
    <dgm:pt modelId="{7D51896B-2D34-48BF-9ECA-AFD76E7E4FCD}" type="pres">
      <dgm:prSet presAssocID="{CCC67848-EF4A-4F09-99CA-F5777F2A6738}" presName="iconBgRect" presStyleLbl="bgShp" presStyleIdx="1" presStyleCnt="7"/>
      <dgm:spPr/>
    </dgm:pt>
    <dgm:pt modelId="{ED5D5C33-0043-41A5-A7D6-7544551B3815}" type="pres">
      <dgm:prSet presAssocID="{CCC67848-EF4A-4F09-99CA-F5777F2A6738}" presName="iconRect" presStyleLbl="node1" presStyleIdx="1" presStyleCnt="7"/>
      <dgm:spPr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432E78F7-A143-4F76-BE1A-D7283859DB4D}" type="pres">
      <dgm:prSet presAssocID="{CCC67848-EF4A-4F09-99CA-F5777F2A6738}" presName="spaceRect" presStyleCnt="0"/>
      <dgm:spPr/>
    </dgm:pt>
    <dgm:pt modelId="{E92B5EAE-4EE6-4F4A-B5A0-A3BFD00FC13F}" type="pres">
      <dgm:prSet presAssocID="{CCC67848-EF4A-4F09-99CA-F5777F2A6738}" presName="textRect" presStyleLbl="revTx" presStyleIdx="1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  <dgm:pt modelId="{C5153B37-2649-4D56-B3BD-8B1E0A8EA86C}" type="pres">
      <dgm:prSet presAssocID="{47A6450A-865F-4F3F-A061-9770623E19E0}" presName="sibTrans" presStyleCnt="0"/>
      <dgm:spPr/>
    </dgm:pt>
    <dgm:pt modelId="{1706F94E-253F-480A-834C-6E17BD0FA840}" type="pres">
      <dgm:prSet presAssocID="{C678FEAC-FDF4-4621-9F63-2BB6E206CC6D}" presName="compNode" presStyleCnt="0"/>
      <dgm:spPr/>
    </dgm:pt>
    <dgm:pt modelId="{3174C0A5-79B7-4588-8CEC-9747D259FC4A}" type="pres">
      <dgm:prSet presAssocID="{C678FEAC-FDF4-4621-9F63-2BB6E206CC6D}" presName="iconBgRect" presStyleLbl="bgShp" presStyleIdx="2" presStyleCnt="7"/>
      <dgm:spPr/>
    </dgm:pt>
    <dgm:pt modelId="{7FFFA051-1468-4F2E-B63C-114A07BAEB0A}" type="pres">
      <dgm:prSet presAssocID="{C678FEAC-FDF4-4621-9F63-2BB6E206CC6D}" presName="iconRect" presStyleLbl="node1" presStyleIdx="2" presStyleCnt="7"/>
      <dgm:spPr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FA007FC9-F461-4FB6-9D24-421686036A99}" type="pres">
      <dgm:prSet presAssocID="{C678FEAC-FDF4-4621-9F63-2BB6E206CC6D}" presName="spaceRect" presStyleCnt="0"/>
      <dgm:spPr/>
    </dgm:pt>
    <dgm:pt modelId="{D3C5FF63-63B9-449F-85A7-C69F0BB508D3}" type="pres">
      <dgm:prSet presAssocID="{C678FEAC-FDF4-4621-9F63-2BB6E206CC6D}" presName="textRect" presStyleLbl="revTx" presStyleIdx="2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  <dgm:pt modelId="{30318018-70CA-4E66-B27F-0C8A264E97F0}" type="pres">
      <dgm:prSet presAssocID="{C15BA658-FB4C-4453-8458-64D8323CCB09}" presName="sibTrans" presStyleCnt="0"/>
      <dgm:spPr/>
    </dgm:pt>
    <dgm:pt modelId="{C48A361A-F162-4319-B947-9BD7F6B4CF18}" type="pres">
      <dgm:prSet presAssocID="{E7C03FF1-2604-4111-A6EB-93C22CEC34A4}" presName="compNode" presStyleCnt="0"/>
      <dgm:spPr/>
    </dgm:pt>
    <dgm:pt modelId="{F4D9F28D-8EC1-4389-8C76-5F256C41EFC7}" type="pres">
      <dgm:prSet presAssocID="{E7C03FF1-2604-4111-A6EB-93C22CEC34A4}" presName="iconBgRect" presStyleLbl="bgShp" presStyleIdx="3" presStyleCnt="7"/>
      <dgm:spPr/>
    </dgm:pt>
    <dgm:pt modelId="{5D9870FF-F52C-476C-A224-604B04D229AF}" type="pres">
      <dgm:prSet presAssocID="{E7C03FF1-2604-4111-A6EB-93C22CEC34A4}" presName="iconRect" presStyleLbl="node1" presStyleIdx="3" presStyleCnt="7"/>
      <dgm:spPr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1A7707CB-900B-4676-AC97-1B3554D1EF80}" type="pres">
      <dgm:prSet presAssocID="{E7C03FF1-2604-4111-A6EB-93C22CEC34A4}" presName="spaceRect" presStyleCnt="0"/>
      <dgm:spPr/>
    </dgm:pt>
    <dgm:pt modelId="{6B617DA9-3AA1-468A-85BC-DF714CE82BB1}" type="pres">
      <dgm:prSet presAssocID="{E7C03FF1-2604-4111-A6EB-93C22CEC34A4}" presName="textRect" presStyleLbl="revTx" presStyleIdx="3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  <dgm:pt modelId="{042F423A-FBBA-4AC0-AE74-7A5F91B18714}" type="pres">
      <dgm:prSet presAssocID="{F60BF7F7-9D93-4712-A2CB-157A2E94765C}" presName="sibTrans" presStyleCnt="0"/>
      <dgm:spPr/>
    </dgm:pt>
    <dgm:pt modelId="{7EA10807-0731-4C83-AFDA-B8CFCBFF1AF4}" type="pres">
      <dgm:prSet presAssocID="{2C27085D-53C6-41A3-ADFC-2675D58ACFED}" presName="compNode" presStyleCnt="0"/>
      <dgm:spPr/>
    </dgm:pt>
    <dgm:pt modelId="{70C0C369-AC77-467E-A39C-3B198B6D939D}" type="pres">
      <dgm:prSet presAssocID="{2C27085D-53C6-41A3-ADFC-2675D58ACFED}" presName="iconBgRect" presStyleLbl="bgShp" presStyleIdx="4" presStyleCnt="7"/>
      <dgm:spPr/>
    </dgm:pt>
    <dgm:pt modelId="{A399B3C1-F433-4081-B2B3-668D39150360}" type="pres">
      <dgm:prSet presAssocID="{2C27085D-53C6-41A3-ADFC-2675D58ACFED}" presName="iconRect" presStyleLbl="node1" presStyleIdx="4" presStyleCnt="7"/>
      <dgm:spPr>
        <a:blipFill>
          <a:blip xmlns:r="http://schemas.openxmlformats.org/officeDocument/2006/relationships"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Drama"/>
        </a:ext>
      </dgm:extLst>
    </dgm:pt>
    <dgm:pt modelId="{E8C2B0D6-FD69-476C-BB1C-18C879A6ADD2}" type="pres">
      <dgm:prSet presAssocID="{2C27085D-53C6-41A3-ADFC-2675D58ACFED}" presName="spaceRect" presStyleCnt="0"/>
      <dgm:spPr/>
    </dgm:pt>
    <dgm:pt modelId="{DC53147F-8FED-42F5-9CBA-374F757B58CE}" type="pres">
      <dgm:prSet presAssocID="{2C27085D-53C6-41A3-ADFC-2675D58ACFED}" presName="textRect" presStyleLbl="revTx" presStyleIdx="4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  <dgm:pt modelId="{403D7BCC-0203-42F1-98AE-A5400B22003C}" type="pres">
      <dgm:prSet presAssocID="{7B15DE4D-66A2-400A-8B44-0EF14BD9FC0E}" presName="sibTrans" presStyleCnt="0"/>
      <dgm:spPr/>
    </dgm:pt>
    <dgm:pt modelId="{BF566D95-F95A-4DC1-8395-9D1F3AB74269}" type="pres">
      <dgm:prSet presAssocID="{DE9DDF9F-B800-49E8-949B-1DABA77B81A0}" presName="compNode" presStyleCnt="0"/>
      <dgm:spPr/>
    </dgm:pt>
    <dgm:pt modelId="{6C1850A5-427F-43CE-A940-9F1BEC266814}" type="pres">
      <dgm:prSet presAssocID="{DE9DDF9F-B800-49E8-949B-1DABA77B81A0}" presName="iconBgRect" presStyleLbl="bgShp" presStyleIdx="5" presStyleCnt="7"/>
      <dgm:spPr/>
    </dgm:pt>
    <dgm:pt modelId="{EAC4F7F0-A9FB-49F0-B46C-6452D32F31CA}" type="pres">
      <dgm:prSet presAssocID="{DE9DDF9F-B800-49E8-949B-1DABA77B81A0}" presName="iconRect" presStyleLbl="node1" presStyleIdx="5" presStyleCnt="7"/>
      <dgm:spPr>
        <a:blipFill>
          <a:blip xmlns:r="http://schemas.openxmlformats.org/officeDocument/2006/relationships" r:embed="rId1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B2F8DF97-68C3-47C7-8726-7E09FD07A442}" type="pres">
      <dgm:prSet presAssocID="{DE9DDF9F-B800-49E8-949B-1DABA77B81A0}" presName="spaceRect" presStyleCnt="0"/>
      <dgm:spPr/>
    </dgm:pt>
    <dgm:pt modelId="{A90784F9-C079-4943-A8C3-020785068B5C}" type="pres">
      <dgm:prSet presAssocID="{DE9DDF9F-B800-49E8-949B-1DABA77B81A0}" presName="textRect" presStyleLbl="revTx" presStyleIdx="5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  <dgm:pt modelId="{9909BDEA-043E-4858-BC9D-AEE49AD4A900}" type="pres">
      <dgm:prSet presAssocID="{77A0F444-D563-49E5-8C9C-281E51218C6A}" presName="sibTrans" presStyleCnt="0"/>
      <dgm:spPr/>
    </dgm:pt>
    <dgm:pt modelId="{C7D6AAD2-B691-4DD2-B0BB-4A095E6925CA}" type="pres">
      <dgm:prSet presAssocID="{640BC4F3-2CF8-4004-AC72-FA826ADC2B3C}" presName="compNode" presStyleCnt="0"/>
      <dgm:spPr/>
    </dgm:pt>
    <dgm:pt modelId="{3C3474B6-34B0-49B5-AA4C-C010136D2232}" type="pres">
      <dgm:prSet presAssocID="{640BC4F3-2CF8-4004-AC72-FA826ADC2B3C}" presName="iconBgRect" presStyleLbl="bgShp" presStyleIdx="6" presStyleCnt="7"/>
      <dgm:spPr/>
    </dgm:pt>
    <dgm:pt modelId="{94C44F43-02B6-4ADB-AA4D-5823D0DC5031}" type="pres">
      <dgm:prSet presAssocID="{640BC4F3-2CF8-4004-AC72-FA826ADC2B3C}" presName="iconRect" presStyleLbl="node1" presStyleIdx="6" presStyleCnt="7"/>
      <dgm:spPr>
        <a:blipFill>
          <a:blip xmlns:r="http://schemas.openxmlformats.org/officeDocument/2006/relationships"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hu-HU"/>
        </a:p>
      </dgm:t>
      <dgm:extLst>
        <a:ext uri="{E40237B7-FDA0-4F09-8148-C483321AD2D9}">
          <dgm14:cNvPr xmlns:dgm14="http://schemas.microsoft.com/office/drawing/2010/diagram" id="0" name="" descr="Bank"/>
        </a:ext>
      </dgm:extLst>
    </dgm:pt>
    <dgm:pt modelId="{09F6A654-A835-4402-B253-865606695152}" type="pres">
      <dgm:prSet presAssocID="{640BC4F3-2CF8-4004-AC72-FA826ADC2B3C}" presName="spaceRect" presStyleCnt="0"/>
      <dgm:spPr/>
    </dgm:pt>
    <dgm:pt modelId="{05EDC474-46BE-4BC8-9402-C5E03FCB5EB0}" type="pres">
      <dgm:prSet presAssocID="{640BC4F3-2CF8-4004-AC72-FA826ADC2B3C}" presName="textRect" presStyleLbl="revTx" presStyleIdx="6" presStyleCnt="7">
        <dgm:presLayoutVars>
          <dgm:chMax val="1"/>
          <dgm:chPref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1B916ABC-3762-469C-AA94-8A451D35B080}" srcId="{DCA4FBF1-49AE-4CB2-BBEB-DD121CF44DBB}" destId="{E7C03FF1-2604-4111-A6EB-93C22CEC34A4}" srcOrd="3" destOrd="0" parTransId="{63CCE1BB-C8C6-4DA0-BC4E-F17ADF90A72B}" sibTransId="{F60BF7F7-9D93-4712-A2CB-157A2E94765C}"/>
    <dgm:cxn modelId="{E68867DC-A11C-4F5B-9BBD-08F859A1C76F}" srcId="{DCA4FBF1-49AE-4CB2-BBEB-DD121CF44DBB}" destId="{DE9DDF9F-B800-49E8-949B-1DABA77B81A0}" srcOrd="5" destOrd="0" parTransId="{F0DB2878-75BB-4F48-8436-47B1DD11F71B}" sibTransId="{77A0F444-D563-49E5-8C9C-281E51218C6A}"/>
    <dgm:cxn modelId="{14720EF9-4BCA-438E-8532-AC53526948D8}" srcId="{DCA4FBF1-49AE-4CB2-BBEB-DD121CF44DBB}" destId="{CCC67848-EF4A-4F09-99CA-F5777F2A6738}" srcOrd="1" destOrd="0" parTransId="{4E896D96-9081-4A53-A55A-E3324F4FF420}" sibTransId="{47A6450A-865F-4F3F-A061-9770623E19E0}"/>
    <dgm:cxn modelId="{EB90A876-BF21-4CBB-89F8-B1A87CB855AC}" type="presOf" srcId="{DE9DDF9F-B800-49E8-949B-1DABA77B81A0}" destId="{A90784F9-C079-4943-A8C3-020785068B5C}" srcOrd="0" destOrd="0" presId="urn:microsoft.com/office/officeart/2018/5/layout/IconCircleLabelList"/>
    <dgm:cxn modelId="{1803FC53-CCF5-4915-A6EB-5CFF5CE68A59}" type="presOf" srcId="{DCA4FBF1-49AE-4CB2-BBEB-DD121CF44DBB}" destId="{3E360255-0474-4DAD-8B73-86B8B9171AE9}" srcOrd="0" destOrd="0" presId="urn:microsoft.com/office/officeart/2018/5/layout/IconCircleLabelList"/>
    <dgm:cxn modelId="{682A20AF-982E-469D-8DC3-25737B71DD30}" srcId="{DCA4FBF1-49AE-4CB2-BBEB-DD121CF44DBB}" destId="{2C27085D-53C6-41A3-ADFC-2675D58ACFED}" srcOrd="4" destOrd="0" parTransId="{FB04F4A3-30B9-4926-BE54-A18B92BA68E8}" sibTransId="{7B15DE4D-66A2-400A-8B44-0EF14BD9FC0E}"/>
    <dgm:cxn modelId="{4C0E7973-F170-4C1D-A37E-2C8310EF1407}" srcId="{DCA4FBF1-49AE-4CB2-BBEB-DD121CF44DBB}" destId="{2EDC1380-6B1C-4D08-979B-0DE52956AE15}" srcOrd="0" destOrd="0" parTransId="{EBF116DB-2101-46B3-B90A-89572AADCF68}" sibTransId="{5BE9D82A-8A1E-45AA-B3BC-050B48C755AE}"/>
    <dgm:cxn modelId="{06014EAB-1623-4A7B-92A8-106F2236242F}" type="presOf" srcId="{2EDC1380-6B1C-4D08-979B-0DE52956AE15}" destId="{797D2C8F-E743-4246-8B3B-1D0B32946C4B}" srcOrd="0" destOrd="0" presId="urn:microsoft.com/office/officeart/2018/5/layout/IconCircleLabelList"/>
    <dgm:cxn modelId="{77A8AB36-FA54-438B-8B86-2EAD5314CA24}" type="presOf" srcId="{2C27085D-53C6-41A3-ADFC-2675D58ACFED}" destId="{DC53147F-8FED-42F5-9CBA-374F757B58CE}" srcOrd="0" destOrd="0" presId="urn:microsoft.com/office/officeart/2018/5/layout/IconCircleLabelList"/>
    <dgm:cxn modelId="{F0EBBAD5-8C4C-43CF-858F-08D5009AFDD2}" type="presOf" srcId="{C678FEAC-FDF4-4621-9F63-2BB6E206CC6D}" destId="{D3C5FF63-63B9-449F-85A7-C69F0BB508D3}" srcOrd="0" destOrd="0" presId="urn:microsoft.com/office/officeart/2018/5/layout/IconCircleLabelList"/>
    <dgm:cxn modelId="{A0B479D8-7236-44EC-88E1-C0E6D5FD3014}" srcId="{DCA4FBF1-49AE-4CB2-BBEB-DD121CF44DBB}" destId="{640BC4F3-2CF8-4004-AC72-FA826ADC2B3C}" srcOrd="6" destOrd="0" parTransId="{0E764596-D72D-42C8-8270-ABDDBF7175BD}" sibTransId="{5EF07C4E-A612-4644-84B6-4937FA7A9546}"/>
    <dgm:cxn modelId="{AFC749DF-37FF-40B4-B51E-8B1B98CFAADD}" type="presOf" srcId="{CCC67848-EF4A-4F09-99CA-F5777F2A6738}" destId="{E92B5EAE-4EE6-4F4A-B5A0-A3BFD00FC13F}" srcOrd="0" destOrd="0" presId="urn:microsoft.com/office/officeart/2018/5/layout/IconCircleLabelList"/>
    <dgm:cxn modelId="{D1DF4FC3-67C3-4ECE-BF83-977AB40FB06B}" type="presOf" srcId="{E7C03FF1-2604-4111-A6EB-93C22CEC34A4}" destId="{6B617DA9-3AA1-468A-85BC-DF714CE82BB1}" srcOrd="0" destOrd="0" presId="urn:microsoft.com/office/officeart/2018/5/layout/IconCircleLabelList"/>
    <dgm:cxn modelId="{79B27070-E94C-4175-91BF-EA114CDF1CBE}" srcId="{DCA4FBF1-49AE-4CB2-BBEB-DD121CF44DBB}" destId="{C678FEAC-FDF4-4621-9F63-2BB6E206CC6D}" srcOrd="2" destOrd="0" parTransId="{6BA9F73F-8CE2-424E-A462-DFDD69D5553B}" sibTransId="{C15BA658-FB4C-4453-8458-64D8323CCB09}"/>
    <dgm:cxn modelId="{8CD69C91-DBBA-418F-84F6-652ED2008D1E}" type="presOf" srcId="{640BC4F3-2CF8-4004-AC72-FA826ADC2B3C}" destId="{05EDC474-46BE-4BC8-9402-C5E03FCB5EB0}" srcOrd="0" destOrd="0" presId="urn:microsoft.com/office/officeart/2018/5/layout/IconCircleLabelList"/>
    <dgm:cxn modelId="{A73E20F7-9EF3-4687-9DCD-71C1FCB4DD02}" type="presParOf" srcId="{3E360255-0474-4DAD-8B73-86B8B9171AE9}" destId="{0F7DF110-11D7-44D9-8086-3BC59AD176F0}" srcOrd="0" destOrd="0" presId="urn:microsoft.com/office/officeart/2018/5/layout/IconCircleLabelList"/>
    <dgm:cxn modelId="{D417EC30-00C1-4648-AFA0-01CCB377AD86}" type="presParOf" srcId="{0F7DF110-11D7-44D9-8086-3BC59AD176F0}" destId="{82601434-4128-402D-BCF7-C7633537702D}" srcOrd="0" destOrd="0" presId="urn:microsoft.com/office/officeart/2018/5/layout/IconCircleLabelList"/>
    <dgm:cxn modelId="{68A75551-31FB-4E4A-87C3-5B10F9E1CE7A}" type="presParOf" srcId="{0F7DF110-11D7-44D9-8086-3BC59AD176F0}" destId="{6717B7E6-3793-4D0B-A731-D0AE3691D018}" srcOrd="1" destOrd="0" presId="urn:microsoft.com/office/officeart/2018/5/layout/IconCircleLabelList"/>
    <dgm:cxn modelId="{E32CC15C-0751-4C9A-BF23-671CB18B7E02}" type="presParOf" srcId="{0F7DF110-11D7-44D9-8086-3BC59AD176F0}" destId="{2989B075-01D9-4D92-8439-D5D570F6B181}" srcOrd="2" destOrd="0" presId="urn:microsoft.com/office/officeart/2018/5/layout/IconCircleLabelList"/>
    <dgm:cxn modelId="{A3F30D8A-9910-42D2-927A-9CF78A2B5BA5}" type="presParOf" srcId="{0F7DF110-11D7-44D9-8086-3BC59AD176F0}" destId="{797D2C8F-E743-4246-8B3B-1D0B32946C4B}" srcOrd="3" destOrd="0" presId="urn:microsoft.com/office/officeart/2018/5/layout/IconCircleLabelList"/>
    <dgm:cxn modelId="{96E0F40B-6471-40F7-A7C9-C17DAFF59CA6}" type="presParOf" srcId="{3E360255-0474-4DAD-8B73-86B8B9171AE9}" destId="{2C391BF7-624B-4EAD-99C1-6CBA0200D26F}" srcOrd="1" destOrd="0" presId="urn:microsoft.com/office/officeart/2018/5/layout/IconCircleLabelList"/>
    <dgm:cxn modelId="{8B17734C-B525-42CA-9CF7-44F400AF584D}" type="presParOf" srcId="{3E360255-0474-4DAD-8B73-86B8B9171AE9}" destId="{76C9BFBC-2CEB-4F5A-92AE-7ED7C764A014}" srcOrd="2" destOrd="0" presId="urn:microsoft.com/office/officeart/2018/5/layout/IconCircleLabelList"/>
    <dgm:cxn modelId="{EFB248EB-6370-44E1-B20B-28277E3A3456}" type="presParOf" srcId="{76C9BFBC-2CEB-4F5A-92AE-7ED7C764A014}" destId="{7D51896B-2D34-48BF-9ECA-AFD76E7E4FCD}" srcOrd="0" destOrd="0" presId="urn:microsoft.com/office/officeart/2018/5/layout/IconCircleLabelList"/>
    <dgm:cxn modelId="{4DE8663B-0579-4185-B3D3-9918CBE6B805}" type="presParOf" srcId="{76C9BFBC-2CEB-4F5A-92AE-7ED7C764A014}" destId="{ED5D5C33-0043-41A5-A7D6-7544551B3815}" srcOrd="1" destOrd="0" presId="urn:microsoft.com/office/officeart/2018/5/layout/IconCircleLabelList"/>
    <dgm:cxn modelId="{7A258CF8-8FA5-4CE5-8CFB-F62306A43371}" type="presParOf" srcId="{76C9BFBC-2CEB-4F5A-92AE-7ED7C764A014}" destId="{432E78F7-A143-4F76-BE1A-D7283859DB4D}" srcOrd="2" destOrd="0" presId="urn:microsoft.com/office/officeart/2018/5/layout/IconCircleLabelList"/>
    <dgm:cxn modelId="{C85D7B57-0082-457F-80C8-BBEA52099228}" type="presParOf" srcId="{76C9BFBC-2CEB-4F5A-92AE-7ED7C764A014}" destId="{E92B5EAE-4EE6-4F4A-B5A0-A3BFD00FC13F}" srcOrd="3" destOrd="0" presId="urn:microsoft.com/office/officeart/2018/5/layout/IconCircleLabelList"/>
    <dgm:cxn modelId="{2226B5CF-24FD-419F-8A68-D99F5902AB18}" type="presParOf" srcId="{3E360255-0474-4DAD-8B73-86B8B9171AE9}" destId="{C5153B37-2649-4D56-B3BD-8B1E0A8EA86C}" srcOrd="3" destOrd="0" presId="urn:microsoft.com/office/officeart/2018/5/layout/IconCircleLabelList"/>
    <dgm:cxn modelId="{63A5A13B-0841-464D-BB64-02801C12BB00}" type="presParOf" srcId="{3E360255-0474-4DAD-8B73-86B8B9171AE9}" destId="{1706F94E-253F-480A-834C-6E17BD0FA840}" srcOrd="4" destOrd="0" presId="urn:microsoft.com/office/officeart/2018/5/layout/IconCircleLabelList"/>
    <dgm:cxn modelId="{33DD6ABE-32F1-48D9-8990-3843F74F2282}" type="presParOf" srcId="{1706F94E-253F-480A-834C-6E17BD0FA840}" destId="{3174C0A5-79B7-4588-8CEC-9747D259FC4A}" srcOrd="0" destOrd="0" presId="urn:microsoft.com/office/officeart/2018/5/layout/IconCircleLabelList"/>
    <dgm:cxn modelId="{06568B93-F6EE-42CD-9EBE-58D778532F5E}" type="presParOf" srcId="{1706F94E-253F-480A-834C-6E17BD0FA840}" destId="{7FFFA051-1468-4F2E-B63C-114A07BAEB0A}" srcOrd="1" destOrd="0" presId="urn:microsoft.com/office/officeart/2018/5/layout/IconCircleLabelList"/>
    <dgm:cxn modelId="{0BE0BC6A-FA16-4188-9827-E5D683794E9E}" type="presParOf" srcId="{1706F94E-253F-480A-834C-6E17BD0FA840}" destId="{FA007FC9-F461-4FB6-9D24-421686036A99}" srcOrd="2" destOrd="0" presId="urn:microsoft.com/office/officeart/2018/5/layout/IconCircleLabelList"/>
    <dgm:cxn modelId="{11697390-E14E-4BEB-8DD5-9A2B52528F50}" type="presParOf" srcId="{1706F94E-253F-480A-834C-6E17BD0FA840}" destId="{D3C5FF63-63B9-449F-85A7-C69F0BB508D3}" srcOrd="3" destOrd="0" presId="urn:microsoft.com/office/officeart/2018/5/layout/IconCircleLabelList"/>
    <dgm:cxn modelId="{F4D1649C-D0CD-4839-A77E-346B6878B725}" type="presParOf" srcId="{3E360255-0474-4DAD-8B73-86B8B9171AE9}" destId="{30318018-70CA-4E66-B27F-0C8A264E97F0}" srcOrd="5" destOrd="0" presId="urn:microsoft.com/office/officeart/2018/5/layout/IconCircleLabelList"/>
    <dgm:cxn modelId="{28BCB162-0AD8-4A2F-9B33-F888CA2C0C5F}" type="presParOf" srcId="{3E360255-0474-4DAD-8B73-86B8B9171AE9}" destId="{C48A361A-F162-4319-B947-9BD7F6B4CF18}" srcOrd="6" destOrd="0" presId="urn:microsoft.com/office/officeart/2018/5/layout/IconCircleLabelList"/>
    <dgm:cxn modelId="{DAFF71F5-3E13-4ED7-8764-225DB8C6D8BB}" type="presParOf" srcId="{C48A361A-F162-4319-B947-9BD7F6B4CF18}" destId="{F4D9F28D-8EC1-4389-8C76-5F256C41EFC7}" srcOrd="0" destOrd="0" presId="urn:microsoft.com/office/officeart/2018/5/layout/IconCircleLabelList"/>
    <dgm:cxn modelId="{A2B0D7BF-6D9B-4383-8B00-571F256E5C7C}" type="presParOf" srcId="{C48A361A-F162-4319-B947-9BD7F6B4CF18}" destId="{5D9870FF-F52C-476C-A224-604B04D229AF}" srcOrd="1" destOrd="0" presId="urn:microsoft.com/office/officeart/2018/5/layout/IconCircleLabelList"/>
    <dgm:cxn modelId="{CD849B97-CCCC-4A27-93FC-66A2EC9B797E}" type="presParOf" srcId="{C48A361A-F162-4319-B947-9BD7F6B4CF18}" destId="{1A7707CB-900B-4676-AC97-1B3554D1EF80}" srcOrd="2" destOrd="0" presId="urn:microsoft.com/office/officeart/2018/5/layout/IconCircleLabelList"/>
    <dgm:cxn modelId="{C756755B-9695-400B-A8D2-7CCA6AEEFDF6}" type="presParOf" srcId="{C48A361A-F162-4319-B947-9BD7F6B4CF18}" destId="{6B617DA9-3AA1-468A-85BC-DF714CE82BB1}" srcOrd="3" destOrd="0" presId="urn:microsoft.com/office/officeart/2018/5/layout/IconCircleLabelList"/>
    <dgm:cxn modelId="{625E4D9C-BC28-4D8F-A570-3C11F45140CB}" type="presParOf" srcId="{3E360255-0474-4DAD-8B73-86B8B9171AE9}" destId="{042F423A-FBBA-4AC0-AE74-7A5F91B18714}" srcOrd="7" destOrd="0" presId="urn:microsoft.com/office/officeart/2018/5/layout/IconCircleLabelList"/>
    <dgm:cxn modelId="{DE001C74-D6DE-4A30-8569-E1A06AB49B79}" type="presParOf" srcId="{3E360255-0474-4DAD-8B73-86B8B9171AE9}" destId="{7EA10807-0731-4C83-AFDA-B8CFCBFF1AF4}" srcOrd="8" destOrd="0" presId="urn:microsoft.com/office/officeart/2018/5/layout/IconCircleLabelList"/>
    <dgm:cxn modelId="{82522957-3540-4A07-85ED-6317E701F2A9}" type="presParOf" srcId="{7EA10807-0731-4C83-AFDA-B8CFCBFF1AF4}" destId="{70C0C369-AC77-467E-A39C-3B198B6D939D}" srcOrd="0" destOrd="0" presId="urn:microsoft.com/office/officeart/2018/5/layout/IconCircleLabelList"/>
    <dgm:cxn modelId="{F08A8B19-A0D5-420D-91CE-1CED1D0DDC5C}" type="presParOf" srcId="{7EA10807-0731-4C83-AFDA-B8CFCBFF1AF4}" destId="{A399B3C1-F433-4081-B2B3-668D39150360}" srcOrd="1" destOrd="0" presId="urn:microsoft.com/office/officeart/2018/5/layout/IconCircleLabelList"/>
    <dgm:cxn modelId="{B641D9E3-78FD-46DA-B71A-7D6A47A7EEDF}" type="presParOf" srcId="{7EA10807-0731-4C83-AFDA-B8CFCBFF1AF4}" destId="{E8C2B0D6-FD69-476C-BB1C-18C879A6ADD2}" srcOrd="2" destOrd="0" presId="urn:microsoft.com/office/officeart/2018/5/layout/IconCircleLabelList"/>
    <dgm:cxn modelId="{72AE773E-DCAE-4DB3-9F9E-FF493C940F30}" type="presParOf" srcId="{7EA10807-0731-4C83-AFDA-B8CFCBFF1AF4}" destId="{DC53147F-8FED-42F5-9CBA-374F757B58CE}" srcOrd="3" destOrd="0" presId="urn:microsoft.com/office/officeart/2018/5/layout/IconCircleLabelList"/>
    <dgm:cxn modelId="{12A3184A-B277-4A6B-A472-7DB080F0BFC0}" type="presParOf" srcId="{3E360255-0474-4DAD-8B73-86B8B9171AE9}" destId="{403D7BCC-0203-42F1-98AE-A5400B22003C}" srcOrd="9" destOrd="0" presId="urn:microsoft.com/office/officeart/2018/5/layout/IconCircleLabelList"/>
    <dgm:cxn modelId="{8A331A05-EB2B-4F92-A235-DB2806DA852F}" type="presParOf" srcId="{3E360255-0474-4DAD-8B73-86B8B9171AE9}" destId="{BF566D95-F95A-4DC1-8395-9D1F3AB74269}" srcOrd="10" destOrd="0" presId="urn:microsoft.com/office/officeart/2018/5/layout/IconCircleLabelList"/>
    <dgm:cxn modelId="{912D8E66-07F7-44C2-A4AB-4E7C383950D5}" type="presParOf" srcId="{BF566D95-F95A-4DC1-8395-9D1F3AB74269}" destId="{6C1850A5-427F-43CE-A940-9F1BEC266814}" srcOrd="0" destOrd="0" presId="urn:microsoft.com/office/officeart/2018/5/layout/IconCircleLabelList"/>
    <dgm:cxn modelId="{C8910E2B-858B-4B75-A299-CEB7AEA50D20}" type="presParOf" srcId="{BF566D95-F95A-4DC1-8395-9D1F3AB74269}" destId="{EAC4F7F0-A9FB-49F0-B46C-6452D32F31CA}" srcOrd="1" destOrd="0" presId="urn:microsoft.com/office/officeart/2018/5/layout/IconCircleLabelList"/>
    <dgm:cxn modelId="{8128CF70-8DFA-40D8-816E-6F3DFD26EA9C}" type="presParOf" srcId="{BF566D95-F95A-4DC1-8395-9D1F3AB74269}" destId="{B2F8DF97-68C3-47C7-8726-7E09FD07A442}" srcOrd="2" destOrd="0" presId="urn:microsoft.com/office/officeart/2018/5/layout/IconCircleLabelList"/>
    <dgm:cxn modelId="{23C2723A-76A4-40FB-A32D-3C8500179267}" type="presParOf" srcId="{BF566D95-F95A-4DC1-8395-9D1F3AB74269}" destId="{A90784F9-C079-4943-A8C3-020785068B5C}" srcOrd="3" destOrd="0" presId="urn:microsoft.com/office/officeart/2018/5/layout/IconCircleLabelList"/>
    <dgm:cxn modelId="{D13E2C1B-9400-43FB-8F16-EC106754D118}" type="presParOf" srcId="{3E360255-0474-4DAD-8B73-86B8B9171AE9}" destId="{9909BDEA-043E-4858-BC9D-AEE49AD4A900}" srcOrd="11" destOrd="0" presId="urn:microsoft.com/office/officeart/2018/5/layout/IconCircleLabelList"/>
    <dgm:cxn modelId="{94660ECF-0A6E-4E36-AF7C-7A285257BA68}" type="presParOf" srcId="{3E360255-0474-4DAD-8B73-86B8B9171AE9}" destId="{C7D6AAD2-B691-4DD2-B0BB-4A095E6925CA}" srcOrd="12" destOrd="0" presId="urn:microsoft.com/office/officeart/2018/5/layout/IconCircleLabelList"/>
    <dgm:cxn modelId="{6CC5180A-BDCA-4997-B4A2-41848BA9E9A0}" type="presParOf" srcId="{C7D6AAD2-B691-4DD2-B0BB-4A095E6925CA}" destId="{3C3474B6-34B0-49B5-AA4C-C010136D2232}" srcOrd="0" destOrd="0" presId="urn:microsoft.com/office/officeart/2018/5/layout/IconCircleLabelList"/>
    <dgm:cxn modelId="{F48BC953-0AFB-43BD-AB27-AC820CB74AB4}" type="presParOf" srcId="{C7D6AAD2-B691-4DD2-B0BB-4A095E6925CA}" destId="{94C44F43-02B6-4ADB-AA4D-5823D0DC5031}" srcOrd="1" destOrd="0" presId="urn:microsoft.com/office/officeart/2018/5/layout/IconCircleLabelList"/>
    <dgm:cxn modelId="{B3701AA8-DF45-4CFC-BC2E-4FF28BF1C947}" type="presParOf" srcId="{C7D6AAD2-B691-4DD2-B0BB-4A095E6925CA}" destId="{09F6A654-A835-4402-B253-865606695152}" srcOrd="2" destOrd="0" presId="urn:microsoft.com/office/officeart/2018/5/layout/IconCircleLabelList"/>
    <dgm:cxn modelId="{3F0525D5-ECA9-4368-B84D-F0BC4611DAF2}" type="presParOf" srcId="{C7D6AAD2-B691-4DD2-B0BB-4A095E6925CA}" destId="{05EDC474-46BE-4BC8-9402-C5E03FCB5EB0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3F61F15-B4C9-4125-8C25-5E14AB45873D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CB0FFD7-F90A-4EBF-802E-57DAC60A6B32}">
      <dgm:prSet custT="1"/>
      <dgm:spPr/>
      <dgm:t>
        <a:bodyPr/>
        <a:lstStyle/>
        <a:p>
          <a:r>
            <a:rPr lang="en-GB" sz="2400" dirty="0"/>
            <a:t>“</a:t>
          </a:r>
          <a:r>
            <a:rPr lang="hu-HU" sz="2400" dirty="0"/>
            <a:t>Máltai állampolgárságú orosz</a:t>
          </a:r>
          <a:r>
            <a:rPr lang="en-GB" sz="2400" dirty="0"/>
            <a:t>…” (</a:t>
          </a:r>
          <a:r>
            <a:rPr lang="hu-HU" sz="2400" dirty="0"/>
            <a:t>máltai média</a:t>
          </a:r>
          <a:r>
            <a:rPr lang="en-GB" sz="2400" dirty="0"/>
            <a:t>)</a:t>
          </a:r>
        </a:p>
      </dgm:t>
    </dgm:pt>
    <dgm:pt modelId="{8F4327B9-531C-488A-A677-0F7E79574736}" type="parTrans" cxnId="{5923F3CF-4B5D-41BF-9110-5F96072FED3D}">
      <dgm:prSet/>
      <dgm:spPr/>
      <dgm:t>
        <a:bodyPr/>
        <a:lstStyle/>
        <a:p>
          <a:endParaRPr lang="en-US"/>
        </a:p>
      </dgm:t>
    </dgm:pt>
    <dgm:pt modelId="{DCBAF275-2EC8-49D5-BB0D-6E17E8E8556E}" type="sibTrans" cxnId="{5923F3CF-4B5D-41BF-9110-5F96072FED3D}">
      <dgm:prSet/>
      <dgm:spPr/>
      <dgm:t>
        <a:bodyPr/>
        <a:lstStyle/>
        <a:p>
          <a:endParaRPr lang="en-US"/>
        </a:p>
      </dgm:t>
    </dgm:pt>
    <dgm:pt modelId="{7DFE9BD2-DAAD-49B7-94DB-1438D01C1BDB}">
      <dgm:prSet custT="1"/>
      <dgm:spPr/>
      <dgm:t>
        <a:bodyPr/>
        <a:lstStyle/>
        <a:p>
          <a:r>
            <a:rPr lang="hu-HU" sz="1600" dirty="0"/>
            <a:t>A gyanúsított külföldi származásának hangsúlyozása, annak ellenére, hogy az már máltai állampolgár</a:t>
          </a:r>
          <a:endParaRPr lang="en-US" sz="1600" dirty="0"/>
        </a:p>
      </dgm:t>
    </dgm:pt>
    <dgm:pt modelId="{CB9065D9-D2DF-4B99-8E08-0947186171CE}" type="parTrans" cxnId="{186B4A35-A5F5-4871-8E12-4F1A7A38B503}">
      <dgm:prSet/>
      <dgm:spPr/>
      <dgm:t>
        <a:bodyPr/>
        <a:lstStyle/>
        <a:p>
          <a:endParaRPr lang="en-US"/>
        </a:p>
      </dgm:t>
    </dgm:pt>
    <dgm:pt modelId="{72986AA4-A5AE-4130-B6CE-E7B16EA6D148}" type="sibTrans" cxnId="{186B4A35-A5F5-4871-8E12-4F1A7A38B503}">
      <dgm:prSet/>
      <dgm:spPr/>
      <dgm:t>
        <a:bodyPr/>
        <a:lstStyle/>
        <a:p>
          <a:endParaRPr lang="en-US"/>
        </a:p>
      </dgm:t>
    </dgm:pt>
    <dgm:pt modelId="{79284657-39F5-449C-A302-74607A2BA72D}" type="pres">
      <dgm:prSet presAssocID="{A3F61F15-B4C9-4125-8C25-5E14AB45873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E438972D-49DD-41CF-92EA-24E9F8CBC365}" type="pres">
      <dgm:prSet presAssocID="{7CB0FFD7-F90A-4EBF-802E-57DAC60A6B32}" presName="linNode" presStyleCnt="0"/>
      <dgm:spPr/>
    </dgm:pt>
    <dgm:pt modelId="{F9A17958-83A8-4769-AC0B-9A1584B5E34F}" type="pres">
      <dgm:prSet presAssocID="{7CB0FFD7-F90A-4EBF-802E-57DAC60A6B32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4B5BC30-7516-499A-A9F4-3B7D0E6835B3}" type="pres">
      <dgm:prSet presAssocID="{7CB0FFD7-F90A-4EBF-802E-57DAC60A6B32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5923F3CF-4B5D-41BF-9110-5F96072FED3D}" srcId="{A3F61F15-B4C9-4125-8C25-5E14AB45873D}" destId="{7CB0FFD7-F90A-4EBF-802E-57DAC60A6B32}" srcOrd="0" destOrd="0" parTransId="{8F4327B9-531C-488A-A677-0F7E79574736}" sibTransId="{DCBAF275-2EC8-49D5-BB0D-6E17E8E8556E}"/>
    <dgm:cxn modelId="{17214FE2-81B7-4095-B0FA-1D1DA2FE1399}" type="presOf" srcId="{7DFE9BD2-DAAD-49B7-94DB-1438D01C1BDB}" destId="{94B5BC30-7516-499A-A9F4-3B7D0E6835B3}" srcOrd="0" destOrd="0" presId="urn:microsoft.com/office/officeart/2005/8/layout/vList5"/>
    <dgm:cxn modelId="{B3A74313-251E-413D-B87B-CEB432C06BEC}" type="presOf" srcId="{7CB0FFD7-F90A-4EBF-802E-57DAC60A6B32}" destId="{F9A17958-83A8-4769-AC0B-9A1584B5E34F}" srcOrd="0" destOrd="0" presId="urn:microsoft.com/office/officeart/2005/8/layout/vList5"/>
    <dgm:cxn modelId="{DE46F663-B9CC-4E60-8439-88B3A9FFCA80}" type="presOf" srcId="{A3F61F15-B4C9-4125-8C25-5E14AB45873D}" destId="{79284657-39F5-449C-A302-74607A2BA72D}" srcOrd="0" destOrd="0" presId="urn:microsoft.com/office/officeart/2005/8/layout/vList5"/>
    <dgm:cxn modelId="{186B4A35-A5F5-4871-8E12-4F1A7A38B503}" srcId="{7CB0FFD7-F90A-4EBF-802E-57DAC60A6B32}" destId="{7DFE9BD2-DAAD-49B7-94DB-1438D01C1BDB}" srcOrd="0" destOrd="0" parTransId="{CB9065D9-D2DF-4B99-8E08-0947186171CE}" sibTransId="{72986AA4-A5AE-4130-B6CE-E7B16EA6D148}"/>
    <dgm:cxn modelId="{B3DBBE24-277C-4E27-8BC0-6E9CB0D80351}" type="presParOf" srcId="{79284657-39F5-449C-A302-74607A2BA72D}" destId="{E438972D-49DD-41CF-92EA-24E9F8CBC365}" srcOrd="0" destOrd="0" presId="urn:microsoft.com/office/officeart/2005/8/layout/vList5"/>
    <dgm:cxn modelId="{6EF95E4A-E791-4CC4-8A5C-49A918368899}" type="presParOf" srcId="{E438972D-49DD-41CF-92EA-24E9F8CBC365}" destId="{F9A17958-83A8-4769-AC0B-9A1584B5E34F}" srcOrd="0" destOrd="0" presId="urn:microsoft.com/office/officeart/2005/8/layout/vList5"/>
    <dgm:cxn modelId="{04139B57-82B6-458E-A791-128B049BEBF6}" type="presParOf" srcId="{E438972D-49DD-41CF-92EA-24E9F8CBC365}" destId="{94B5BC30-7516-499A-A9F4-3B7D0E6835B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29D94A-7C0F-4E4C-BA2D-34C86AAD8D70}" type="doc">
      <dgm:prSet loTypeId="urn:microsoft.com/office/officeart/2005/8/layout/arrow5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950321D-3C55-41D3-B4E7-4C48532EC50C}">
      <dgm:prSet/>
      <dgm:spPr/>
      <dgm:t>
        <a:bodyPr/>
        <a:lstStyle/>
        <a:p>
          <a:r>
            <a:rPr lang="hu-HU" dirty="0"/>
            <a:t>Az ártatlanság vélelmének tiszteletben tartásával történő újságírás előfeltétele a szerkesztőségek függetlensége</a:t>
          </a:r>
          <a:endParaRPr lang="en-US" dirty="0"/>
        </a:p>
      </dgm:t>
    </dgm:pt>
    <dgm:pt modelId="{536BF392-A5A9-4B86-A5E7-31187F89087D}" type="parTrans" cxnId="{5269E41D-8A1C-44BB-B63F-2B1ABE1AFB0F}">
      <dgm:prSet/>
      <dgm:spPr/>
      <dgm:t>
        <a:bodyPr/>
        <a:lstStyle/>
        <a:p>
          <a:endParaRPr lang="en-US"/>
        </a:p>
      </dgm:t>
    </dgm:pt>
    <dgm:pt modelId="{A8A0E3AC-06A1-4B11-A31C-FC1E75DB61EA}" type="sibTrans" cxnId="{5269E41D-8A1C-44BB-B63F-2B1ABE1AFB0F}">
      <dgm:prSet/>
      <dgm:spPr/>
      <dgm:t>
        <a:bodyPr/>
        <a:lstStyle/>
        <a:p>
          <a:endParaRPr lang="en-US"/>
        </a:p>
      </dgm:t>
    </dgm:pt>
    <dgm:pt modelId="{865BAF8F-D224-46D7-A134-5D1163BAA423}">
      <dgm:prSet/>
      <dgm:spPr/>
      <dgm:t>
        <a:bodyPr/>
        <a:lstStyle/>
        <a:p>
          <a:r>
            <a:rPr lang="hu-HU" dirty="0"/>
            <a:t>A szerkesztőségek függetlenségéhez elengedhetetlen a sajtó szabadsága</a:t>
          </a:r>
          <a:endParaRPr lang="en-US" dirty="0"/>
        </a:p>
      </dgm:t>
    </dgm:pt>
    <dgm:pt modelId="{190CB78C-3366-4001-A2B2-7A22327B7E52}" type="parTrans" cxnId="{CD1FA4F1-88FD-4954-B6C7-B46C64855890}">
      <dgm:prSet/>
      <dgm:spPr/>
      <dgm:t>
        <a:bodyPr/>
        <a:lstStyle/>
        <a:p>
          <a:endParaRPr lang="en-US"/>
        </a:p>
      </dgm:t>
    </dgm:pt>
    <dgm:pt modelId="{5060A698-655D-403D-9125-054923FA4517}" type="sibTrans" cxnId="{CD1FA4F1-88FD-4954-B6C7-B46C64855890}">
      <dgm:prSet/>
      <dgm:spPr/>
      <dgm:t>
        <a:bodyPr/>
        <a:lstStyle/>
        <a:p>
          <a:endParaRPr lang="en-US"/>
        </a:p>
      </dgm:t>
    </dgm:pt>
    <dgm:pt modelId="{C590E8D0-62C9-4333-BDDC-85774AB18C0D}">
      <dgm:prSet/>
      <dgm:spPr/>
      <dgm:t>
        <a:bodyPr/>
        <a:lstStyle/>
        <a:p>
          <a:r>
            <a:rPr lang="hu-HU" dirty="0"/>
            <a:t>A sajtószabadság jó barátja az önszabályozás</a:t>
          </a:r>
          <a:endParaRPr lang="en-US" dirty="0"/>
        </a:p>
      </dgm:t>
    </dgm:pt>
    <dgm:pt modelId="{C2BB2C06-B5D5-4AF9-B541-2BDD7208B101}" type="parTrans" cxnId="{97DBB055-F01E-4974-8155-107BDA46EE75}">
      <dgm:prSet/>
      <dgm:spPr/>
      <dgm:t>
        <a:bodyPr/>
        <a:lstStyle/>
        <a:p>
          <a:endParaRPr lang="en-US"/>
        </a:p>
      </dgm:t>
    </dgm:pt>
    <dgm:pt modelId="{9C8230CE-3891-4007-954F-B38B36670EB8}" type="sibTrans" cxnId="{97DBB055-F01E-4974-8155-107BDA46EE75}">
      <dgm:prSet/>
      <dgm:spPr/>
      <dgm:t>
        <a:bodyPr/>
        <a:lstStyle/>
        <a:p>
          <a:endParaRPr lang="en-US"/>
        </a:p>
      </dgm:t>
    </dgm:pt>
    <dgm:pt modelId="{925F79EA-1CA9-41A2-8543-CB56676B7385}">
      <dgm:prSet/>
      <dgm:spPr/>
      <dgm:t>
        <a:bodyPr/>
        <a:lstStyle/>
        <a:p>
          <a:r>
            <a:rPr lang="hu-HU" dirty="0"/>
            <a:t>A professzionális és etikus újságírásnormáival összhangban az önszabályozás kerüli a populizmust</a:t>
          </a:r>
          <a:endParaRPr lang="en-US" dirty="0"/>
        </a:p>
      </dgm:t>
    </dgm:pt>
    <dgm:pt modelId="{0169B3A2-39C5-4D45-9129-04BDF6E666A1}" type="parTrans" cxnId="{3FB808CF-FBA8-4227-A60B-F1EBE8B384ED}">
      <dgm:prSet/>
      <dgm:spPr/>
      <dgm:t>
        <a:bodyPr/>
        <a:lstStyle/>
        <a:p>
          <a:endParaRPr lang="en-US"/>
        </a:p>
      </dgm:t>
    </dgm:pt>
    <dgm:pt modelId="{AD83BA6D-EFCA-481F-86A8-846FF5E8BF8D}" type="sibTrans" cxnId="{3FB808CF-FBA8-4227-A60B-F1EBE8B384ED}">
      <dgm:prSet/>
      <dgm:spPr/>
      <dgm:t>
        <a:bodyPr/>
        <a:lstStyle/>
        <a:p>
          <a:endParaRPr lang="en-US"/>
        </a:p>
      </dgm:t>
    </dgm:pt>
    <dgm:pt modelId="{BA22EAB5-D790-449A-9DC6-6603D3077FD7}">
      <dgm:prSet/>
      <dgm:spPr/>
      <dgm:t>
        <a:bodyPr/>
        <a:lstStyle/>
        <a:p>
          <a:r>
            <a:rPr lang="hu-HU" dirty="0"/>
            <a:t>A politikának foglyul esett újságírás veszélyezteti az ártatlanság vélelmét</a:t>
          </a:r>
          <a:r>
            <a:rPr lang="en-GB" dirty="0"/>
            <a:t> </a:t>
          </a:r>
          <a:endParaRPr lang="en-US" dirty="0"/>
        </a:p>
      </dgm:t>
    </dgm:pt>
    <dgm:pt modelId="{65DFC108-28DC-47B5-B3A3-16E8C65B42E0}" type="parTrans" cxnId="{B6F286D3-7F53-4B5F-BB0D-00F8F17AA034}">
      <dgm:prSet/>
      <dgm:spPr/>
      <dgm:t>
        <a:bodyPr/>
        <a:lstStyle/>
        <a:p>
          <a:endParaRPr lang="en-US"/>
        </a:p>
      </dgm:t>
    </dgm:pt>
    <dgm:pt modelId="{994F0EC1-2DFF-4257-97F6-EFD0005D5092}" type="sibTrans" cxnId="{B6F286D3-7F53-4B5F-BB0D-00F8F17AA034}">
      <dgm:prSet/>
      <dgm:spPr/>
      <dgm:t>
        <a:bodyPr/>
        <a:lstStyle/>
        <a:p>
          <a:endParaRPr lang="en-US"/>
        </a:p>
      </dgm:t>
    </dgm:pt>
    <dgm:pt modelId="{A40FF32C-E93E-4574-B521-BFA2D5C7E678}" type="pres">
      <dgm:prSet presAssocID="{8D29D94A-7C0F-4E4C-BA2D-34C86AAD8D7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C8ACE4C2-87DE-44EF-9C8F-69F912523836}" type="pres">
      <dgm:prSet presAssocID="{2950321D-3C55-41D3-B4E7-4C48532EC50C}" presName="arrow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B4DE1ED-5855-4583-A7CE-A2F326B4141A}" type="pres">
      <dgm:prSet presAssocID="{865BAF8F-D224-46D7-A134-5D1163BAA423}" presName="arrow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FA2D40C1-708F-43FB-9643-6BEDDF110220}" type="pres">
      <dgm:prSet presAssocID="{C590E8D0-62C9-4333-BDDC-85774AB18C0D}" presName="arrow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4045A420-CEFD-4D79-BC08-9E114E21A3FC}" type="pres">
      <dgm:prSet presAssocID="{925F79EA-1CA9-41A2-8543-CB56676B7385}" presName="arrow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EE3F42A-F86D-4540-83B5-91A84BD96B37}" type="pres">
      <dgm:prSet presAssocID="{BA22EAB5-D790-449A-9DC6-6603D3077FD7}" presName="arrow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CD1FA4F1-88FD-4954-B6C7-B46C64855890}" srcId="{8D29D94A-7C0F-4E4C-BA2D-34C86AAD8D70}" destId="{865BAF8F-D224-46D7-A134-5D1163BAA423}" srcOrd="1" destOrd="0" parTransId="{190CB78C-3366-4001-A2B2-7A22327B7E52}" sibTransId="{5060A698-655D-403D-9125-054923FA4517}"/>
    <dgm:cxn modelId="{510A0E5C-400D-4532-BEC5-07E4C3033941}" type="presOf" srcId="{2950321D-3C55-41D3-B4E7-4C48532EC50C}" destId="{C8ACE4C2-87DE-44EF-9C8F-69F912523836}" srcOrd="0" destOrd="0" presId="urn:microsoft.com/office/officeart/2005/8/layout/arrow5"/>
    <dgm:cxn modelId="{B6F286D3-7F53-4B5F-BB0D-00F8F17AA034}" srcId="{8D29D94A-7C0F-4E4C-BA2D-34C86AAD8D70}" destId="{BA22EAB5-D790-449A-9DC6-6603D3077FD7}" srcOrd="4" destOrd="0" parTransId="{65DFC108-28DC-47B5-B3A3-16E8C65B42E0}" sibTransId="{994F0EC1-2DFF-4257-97F6-EFD0005D5092}"/>
    <dgm:cxn modelId="{C3AF9C57-A7DA-45EF-B8FE-C806CFDB445E}" type="presOf" srcId="{C590E8D0-62C9-4333-BDDC-85774AB18C0D}" destId="{FA2D40C1-708F-43FB-9643-6BEDDF110220}" srcOrd="0" destOrd="0" presId="urn:microsoft.com/office/officeart/2005/8/layout/arrow5"/>
    <dgm:cxn modelId="{C13A9916-56DF-43EF-B3DB-6D87FAF5F88F}" type="presOf" srcId="{BA22EAB5-D790-449A-9DC6-6603D3077FD7}" destId="{BEE3F42A-F86D-4540-83B5-91A84BD96B37}" srcOrd="0" destOrd="0" presId="urn:microsoft.com/office/officeart/2005/8/layout/arrow5"/>
    <dgm:cxn modelId="{97DBB055-F01E-4974-8155-107BDA46EE75}" srcId="{8D29D94A-7C0F-4E4C-BA2D-34C86AAD8D70}" destId="{C590E8D0-62C9-4333-BDDC-85774AB18C0D}" srcOrd="2" destOrd="0" parTransId="{C2BB2C06-B5D5-4AF9-B541-2BDD7208B101}" sibTransId="{9C8230CE-3891-4007-954F-B38B36670EB8}"/>
    <dgm:cxn modelId="{B16D1505-59CF-4CBB-A40D-E5FCFE037B71}" type="presOf" srcId="{925F79EA-1CA9-41A2-8543-CB56676B7385}" destId="{4045A420-CEFD-4D79-BC08-9E114E21A3FC}" srcOrd="0" destOrd="0" presId="urn:microsoft.com/office/officeart/2005/8/layout/arrow5"/>
    <dgm:cxn modelId="{E1C43308-EF94-4DC3-AAF6-C6F4A6D3CCFC}" type="presOf" srcId="{865BAF8F-D224-46D7-A134-5D1163BAA423}" destId="{1B4DE1ED-5855-4583-A7CE-A2F326B4141A}" srcOrd="0" destOrd="0" presId="urn:microsoft.com/office/officeart/2005/8/layout/arrow5"/>
    <dgm:cxn modelId="{E2698FE8-7908-4D7B-89DA-2C5AF6376856}" type="presOf" srcId="{8D29D94A-7C0F-4E4C-BA2D-34C86AAD8D70}" destId="{A40FF32C-E93E-4574-B521-BFA2D5C7E678}" srcOrd="0" destOrd="0" presId="urn:microsoft.com/office/officeart/2005/8/layout/arrow5"/>
    <dgm:cxn modelId="{5269E41D-8A1C-44BB-B63F-2B1ABE1AFB0F}" srcId="{8D29D94A-7C0F-4E4C-BA2D-34C86AAD8D70}" destId="{2950321D-3C55-41D3-B4E7-4C48532EC50C}" srcOrd="0" destOrd="0" parTransId="{536BF392-A5A9-4B86-A5E7-31187F89087D}" sibTransId="{A8A0E3AC-06A1-4B11-A31C-FC1E75DB61EA}"/>
    <dgm:cxn modelId="{3FB808CF-FBA8-4227-A60B-F1EBE8B384ED}" srcId="{8D29D94A-7C0F-4E4C-BA2D-34C86AAD8D70}" destId="{925F79EA-1CA9-41A2-8543-CB56676B7385}" srcOrd="3" destOrd="0" parTransId="{0169B3A2-39C5-4D45-9129-04BDF6E666A1}" sibTransId="{AD83BA6D-EFCA-481F-86A8-846FF5E8BF8D}"/>
    <dgm:cxn modelId="{79393767-A975-4039-BB81-D3EF49A02D63}" type="presParOf" srcId="{A40FF32C-E93E-4574-B521-BFA2D5C7E678}" destId="{C8ACE4C2-87DE-44EF-9C8F-69F912523836}" srcOrd="0" destOrd="0" presId="urn:microsoft.com/office/officeart/2005/8/layout/arrow5"/>
    <dgm:cxn modelId="{449A4591-B2B1-4626-A7AC-0B5538894FEF}" type="presParOf" srcId="{A40FF32C-E93E-4574-B521-BFA2D5C7E678}" destId="{1B4DE1ED-5855-4583-A7CE-A2F326B4141A}" srcOrd="1" destOrd="0" presId="urn:microsoft.com/office/officeart/2005/8/layout/arrow5"/>
    <dgm:cxn modelId="{CAC8C51B-8459-42C3-A908-81CAD961C7C4}" type="presParOf" srcId="{A40FF32C-E93E-4574-B521-BFA2D5C7E678}" destId="{FA2D40C1-708F-43FB-9643-6BEDDF110220}" srcOrd="2" destOrd="0" presId="urn:microsoft.com/office/officeart/2005/8/layout/arrow5"/>
    <dgm:cxn modelId="{F2842195-880A-4C36-BA1C-1EE6B05BB94A}" type="presParOf" srcId="{A40FF32C-E93E-4574-B521-BFA2D5C7E678}" destId="{4045A420-CEFD-4D79-BC08-9E114E21A3FC}" srcOrd="3" destOrd="0" presId="urn:microsoft.com/office/officeart/2005/8/layout/arrow5"/>
    <dgm:cxn modelId="{BA50F935-9236-488B-8E1D-6AE1EFECF2D9}" type="presParOf" srcId="{A40FF32C-E93E-4574-B521-BFA2D5C7E678}" destId="{BEE3F42A-F86D-4540-83B5-91A84BD96B37}" srcOrd="4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4E1662-A686-4829-9EA0-7ECA799BBA1C}" type="doc">
      <dgm:prSet loTypeId="urn:microsoft.com/office/officeart/2018/2/layout/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1439810-B952-4648-8D0E-EA54D9C12A77}">
      <dgm:prSet/>
      <dgm:spPr/>
      <dgm:t>
        <a:bodyPr/>
        <a:lstStyle/>
        <a:p>
          <a:pPr>
            <a:defRPr b="1"/>
          </a:pPr>
          <a:r>
            <a:rPr lang="en-AU" dirty="0"/>
            <a:t>“17</a:t>
          </a:r>
          <a:r>
            <a:rPr lang="hu-HU" dirty="0"/>
            <a:t> éves lányt erőszakolt a menekült</a:t>
          </a:r>
          <a:r>
            <a:rPr lang="en-AU" dirty="0"/>
            <a:t>” – </a:t>
          </a:r>
          <a:r>
            <a:rPr lang="hu-HU" dirty="0"/>
            <a:t>osztrák média</a:t>
          </a:r>
          <a:endParaRPr lang="en-US" dirty="0"/>
        </a:p>
      </dgm:t>
    </dgm:pt>
    <dgm:pt modelId="{A4591854-124E-4885-907A-4CCB6ACF9D20}" type="parTrans" cxnId="{4F992826-F475-4BC4-8046-19CBA42F0217}">
      <dgm:prSet/>
      <dgm:spPr/>
      <dgm:t>
        <a:bodyPr/>
        <a:lstStyle/>
        <a:p>
          <a:endParaRPr lang="en-US"/>
        </a:p>
      </dgm:t>
    </dgm:pt>
    <dgm:pt modelId="{99AC97EB-F6EB-4E82-BBA2-4587DC1BA6BC}" type="sibTrans" cxnId="{4F992826-F475-4BC4-8046-19CBA42F0217}">
      <dgm:prSet/>
      <dgm:spPr/>
      <dgm:t>
        <a:bodyPr/>
        <a:lstStyle/>
        <a:p>
          <a:endParaRPr lang="en-US"/>
        </a:p>
      </dgm:t>
    </dgm:pt>
    <dgm:pt modelId="{2D97BCC5-FA2D-4085-BC35-2A3251BDE3C8}">
      <dgm:prSet custT="1"/>
      <dgm:spPr/>
      <dgm:t>
        <a:bodyPr/>
        <a:lstStyle/>
        <a:p>
          <a:r>
            <a:rPr lang="hu-HU" sz="1600" dirty="0"/>
            <a:t>Vád tényként való közlése</a:t>
          </a:r>
          <a:endParaRPr lang="en-US" sz="1600" dirty="0"/>
        </a:p>
      </dgm:t>
    </dgm:pt>
    <dgm:pt modelId="{3904AF57-038D-4700-9FC1-932F7B2F73F7}" type="sibTrans" cxnId="{741019FC-F693-4C67-BB69-8E277A338C63}">
      <dgm:prSet/>
      <dgm:spPr/>
      <dgm:t>
        <a:bodyPr/>
        <a:lstStyle/>
        <a:p>
          <a:endParaRPr lang="en-US"/>
        </a:p>
      </dgm:t>
    </dgm:pt>
    <dgm:pt modelId="{270E651C-F172-447D-9299-423E503F218A}" type="parTrans" cxnId="{741019FC-F693-4C67-BB69-8E277A338C63}">
      <dgm:prSet/>
      <dgm:spPr/>
      <dgm:t>
        <a:bodyPr/>
        <a:lstStyle/>
        <a:p>
          <a:endParaRPr lang="en-US"/>
        </a:p>
      </dgm:t>
    </dgm:pt>
    <dgm:pt modelId="{2BD613AB-7591-4BE0-A119-647C872B1DB8}">
      <dgm:prSet custT="1"/>
      <dgm:spPr/>
      <dgm:t>
        <a:bodyPr/>
        <a:lstStyle/>
        <a:p>
          <a:r>
            <a:rPr lang="hu-HU" sz="1600" dirty="0"/>
            <a:t>Hangsúly a menekült státuszon</a:t>
          </a:r>
          <a:endParaRPr lang="en-US" sz="1600" dirty="0"/>
        </a:p>
      </dgm:t>
    </dgm:pt>
    <dgm:pt modelId="{56136565-71A8-492B-B3E4-FE1BE1FC16BE}" type="sibTrans" cxnId="{7BF9B65A-1CAB-4B5B-A17E-365CD70A5319}">
      <dgm:prSet/>
      <dgm:spPr/>
      <dgm:t>
        <a:bodyPr/>
        <a:lstStyle/>
        <a:p>
          <a:endParaRPr lang="en-US"/>
        </a:p>
      </dgm:t>
    </dgm:pt>
    <dgm:pt modelId="{5E6344BA-A995-4EFC-A026-60449F781B32}" type="parTrans" cxnId="{7BF9B65A-1CAB-4B5B-A17E-365CD70A5319}">
      <dgm:prSet/>
      <dgm:spPr/>
      <dgm:t>
        <a:bodyPr/>
        <a:lstStyle/>
        <a:p>
          <a:endParaRPr lang="en-US"/>
        </a:p>
      </dgm:t>
    </dgm:pt>
    <dgm:pt modelId="{58404DEB-0D2C-4247-9E1E-B0A6C3BFE5FF}">
      <dgm:prSet/>
      <dgm:spPr/>
      <dgm:t>
        <a:bodyPr/>
        <a:lstStyle/>
        <a:p>
          <a:pPr>
            <a:defRPr b="1"/>
          </a:pPr>
          <a:r>
            <a:rPr lang="en-AU" dirty="0"/>
            <a:t>“Brut</a:t>
          </a:r>
          <a:r>
            <a:rPr lang="hu-HU" dirty="0" err="1"/>
            <a:t>ális</a:t>
          </a:r>
          <a:r>
            <a:rPr lang="hu-HU" dirty="0"/>
            <a:t> rablót és szexuális bűnözőt fogtak el</a:t>
          </a:r>
          <a:r>
            <a:rPr lang="en-AU" dirty="0"/>
            <a:t>” – </a:t>
          </a:r>
          <a:r>
            <a:rPr lang="hu-HU" dirty="0"/>
            <a:t>osztrák média</a:t>
          </a:r>
          <a:endParaRPr lang="en-US" dirty="0"/>
        </a:p>
      </dgm:t>
    </dgm:pt>
    <dgm:pt modelId="{3D59D90C-7A7E-4060-9D6D-99289FE951F5}" type="sibTrans" cxnId="{63E24644-4FEA-40A4-905B-6C6F7AD8D88E}">
      <dgm:prSet/>
      <dgm:spPr/>
      <dgm:t>
        <a:bodyPr/>
        <a:lstStyle/>
        <a:p>
          <a:endParaRPr lang="en-US"/>
        </a:p>
      </dgm:t>
    </dgm:pt>
    <dgm:pt modelId="{EF78B58A-2205-42F0-82C5-B2FBC4957D76}" type="parTrans" cxnId="{63E24644-4FEA-40A4-905B-6C6F7AD8D88E}">
      <dgm:prSet/>
      <dgm:spPr/>
      <dgm:t>
        <a:bodyPr/>
        <a:lstStyle/>
        <a:p>
          <a:endParaRPr lang="en-US"/>
        </a:p>
      </dgm:t>
    </dgm:pt>
    <dgm:pt modelId="{A00B904A-E9A6-44E2-920F-F05DF2F1BD67}">
      <dgm:prSet custT="1"/>
      <dgm:spPr/>
      <dgm:t>
        <a:bodyPr/>
        <a:lstStyle/>
        <a:p>
          <a:r>
            <a:rPr lang="hu-HU" sz="1600" dirty="0"/>
            <a:t>Szenzációhajhász jelző</a:t>
          </a:r>
          <a:endParaRPr lang="en-US" sz="1600" dirty="0"/>
        </a:p>
      </dgm:t>
    </dgm:pt>
    <dgm:pt modelId="{402E4A5E-761A-495D-9945-8090412993CF}" type="sibTrans" cxnId="{A63AC619-6480-43F3-BD1A-799E986D6E51}">
      <dgm:prSet/>
      <dgm:spPr/>
      <dgm:t>
        <a:bodyPr/>
        <a:lstStyle/>
        <a:p>
          <a:endParaRPr lang="en-US"/>
        </a:p>
      </dgm:t>
    </dgm:pt>
    <dgm:pt modelId="{0B77F34B-02AC-409E-9CB4-B268025EECC8}" type="parTrans" cxnId="{A63AC619-6480-43F3-BD1A-799E986D6E51}">
      <dgm:prSet/>
      <dgm:spPr/>
      <dgm:t>
        <a:bodyPr/>
        <a:lstStyle/>
        <a:p>
          <a:endParaRPr lang="en-US"/>
        </a:p>
      </dgm:t>
    </dgm:pt>
    <dgm:pt modelId="{C852F2DB-D800-4959-A864-D2D98746AA37}">
      <dgm:prSet custT="1"/>
      <dgm:spPr/>
      <dgm:t>
        <a:bodyPr/>
        <a:lstStyle/>
        <a:p>
          <a:r>
            <a:rPr lang="hu-HU" sz="1600" dirty="0"/>
            <a:t>Vád tényként való közlése</a:t>
          </a:r>
          <a:endParaRPr lang="en-US" sz="1600" dirty="0"/>
        </a:p>
      </dgm:t>
    </dgm:pt>
    <dgm:pt modelId="{6F38D78C-45F7-4B98-8BEF-A65648A0EF3A}" type="sibTrans" cxnId="{6052E2D3-08A1-46C9-B036-576B28EC65FD}">
      <dgm:prSet/>
      <dgm:spPr/>
      <dgm:t>
        <a:bodyPr/>
        <a:lstStyle/>
        <a:p>
          <a:endParaRPr lang="en-US"/>
        </a:p>
      </dgm:t>
    </dgm:pt>
    <dgm:pt modelId="{5415E2A2-6D24-4412-B67D-6504B1E1B9E9}" type="parTrans" cxnId="{6052E2D3-08A1-46C9-B036-576B28EC65FD}">
      <dgm:prSet/>
      <dgm:spPr/>
      <dgm:t>
        <a:bodyPr/>
        <a:lstStyle/>
        <a:p>
          <a:endParaRPr lang="en-US"/>
        </a:p>
      </dgm:t>
    </dgm:pt>
    <dgm:pt modelId="{CD4066BC-9EC9-48AF-B520-0E3C5BB9D019}" type="pres">
      <dgm:prSet presAssocID="{A44E1662-A686-4829-9EA0-7ECA799BBA1C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27B6F5BF-A02E-45D5-84AB-4C21429CCEFD}" type="pres">
      <dgm:prSet presAssocID="{E1439810-B952-4648-8D0E-EA54D9C12A77}" presName="compNode" presStyleCnt="0"/>
      <dgm:spPr/>
    </dgm:pt>
    <dgm:pt modelId="{7F5A78A3-5251-4800-8293-7C22F2D905AA}" type="pres">
      <dgm:prSet presAssocID="{E1439810-B952-4648-8D0E-EA54D9C12A77}" presName="iconRect" presStyleLbl="node1" presStyleIdx="0" presStyleCnt="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430EFEFD-353A-465C-AE3D-D26963900C4C}" type="pres">
      <dgm:prSet presAssocID="{E1439810-B952-4648-8D0E-EA54D9C12A77}" presName="iconSpace" presStyleCnt="0"/>
      <dgm:spPr/>
    </dgm:pt>
    <dgm:pt modelId="{38ADCF24-02E8-4CAA-9B54-BB8B9BCF49FF}" type="pres">
      <dgm:prSet presAssocID="{E1439810-B952-4648-8D0E-EA54D9C12A77}" presName="parTx" presStyleLbl="revTx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hu-HU"/>
        </a:p>
      </dgm:t>
    </dgm:pt>
    <dgm:pt modelId="{BF00840C-AEEE-4B2C-894C-35604950AFFC}" type="pres">
      <dgm:prSet presAssocID="{E1439810-B952-4648-8D0E-EA54D9C12A77}" presName="txSpace" presStyleCnt="0"/>
      <dgm:spPr/>
    </dgm:pt>
    <dgm:pt modelId="{3F7F491C-DD3B-4191-8DA5-D467ABC7CF50}" type="pres">
      <dgm:prSet presAssocID="{E1439810-B952-4648-8D0E-EA54D9C12A77}" presName="desTx" presStyleLbl="revTx" presStyleIdx="1" presStyleCnt="4">
        <dgm:presLayoutVars/>
      </dgm:prSet>
      <dgm:spPr/>
      <dgm:t>
        <a:bodyPr/>
        <a:lstStyle/>
        <a:p>
          <a:endParaRPr lang="hu-HU"/>
        </a:p>
      </dgm:t>
    </dgm:pt>
    <dgm:pt modelId="{F7B624AA-51F3-426D-8C9B-F062BFCFC6F7}" type="pres">
      <dgm:prSet presAssocID="{99AC97EB-F6EB-4E82-BBA2-4587DC1BA6BC}" presName="sibTrans" presStyleCnt="0"/>
      <dgm:spPr/>
    </dgm:pt>
    <dgm:pt modelId="{BDDAA67F-B251-48E5-9796-BBA2A2134680}" type="pres">
      <dgm:prSet presAssocID="{58404DEB-0D2C-4247-9E1E-B0A6C3BFE5FF}" presName="compNode" presStyleCnt="0"/>
      <dgm:spPr/>
    </dgm:pt>
    <dgm:pt modelId="{F8CE9A85-15C1-4E85-9802-C5207C3E0F14}" type="pres">
      <dgm:prSet presAssocID="{58404DEB-0D2C-4247-9E1E-B0A6C3BFE5FF}" presName="iconRect" presStyleLbl="node1" presStyleIdx="1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6F18873F-06C3-47B3-A2B9-5EE90BF9D2BF}" type="pres">
      <dgm:prSet presAssocID="{58404DEB-0D2C-4247-9E1E-B0A6C3BFE5FF}" presName="iconSpace" presStyleCnt="0"/>
      <dgm:spPr/>
    </dgm:pt>
    <dgm:pt modelId="{4CBCE741-A7AC-4D94-91CA-B3AEF2C455DC}" type="pres">
      <dgm:prSet presAssocID="{58404DEB-0D2C-4247-9E1E-B0A6C3BFE5FF}" presName="parTx" presStyleLbl="revTx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hu-HU"/>
        </a:p>
      </dgm:t>
    </dgm:pt>
    <dgm:pt modelId="{2046285E-2048-46BA-BE1C-823468BDFE12}" type="pres">
      <dgm:prSet presAssocID="{58404DEB-0D2C-4247-9E1E-B0A6C3BFE5FF}" presName="txSpace" presStyleCnt="0"/>
      <dgm:spPr/>
    </dgm:pt>
    <dgm:pt modelId="{E221213B-7CEC-433D-8CB6-7451E84BCABC}" type="pres">
      <dgm:prSet presAssocID="{58404DEB-0D2C-4247-9E1E-B0A6C3BFE5FF}" presName="desTx" presStyleLbl="revTx" presStyleIdx="3" presStyleCnt="4">
        <dgm:presLayoutVars/>
      </dgm:prSet>
      <dgm:spPr/>
      <dgm:t>
        <a:bodyPr/>
        <a:lstStyle/>
        <a:p>
          <a:endParaRPr lang="hu-HU"/>
        </a:p>
      </dgm:t>
    </dgm:pt>
  </dgm:ptLst>
  <dgm:cxnLst>
    <dgm:cxn modelId="{63E24644-4FEA-40A4-905B-6C6F7AD8D88E}" srcId="{A44E1662-A686-4829-9EA0-7ECA799BBA1C}" destId="{58404DEB-0D2C-4247-9E1E-B0A6C3BFE5FF}" srcOrd="1" destOrd="0" parTransId="{EF78B58A-2205-42F0-82C5-B2FBC4957D76}" sibTransId="{3D59D90C-7A7E-4060-9D6D-99289FE951F5}"/>
    <dgm:cxn modelId="{2B802CB3-8D27-46F2-9152-7E28183E5284}" type="presOf" srcId="{2BD613AB-7591-4BE0-A119-647C872B1DB8}" destId="{3F7F491C-DD3B-4191-8DA5-D467ABC7CF50}" srcOrd="0" destOrd="1" presId="urn:microsoft.com/office/officeart/2018/2/layout/IconLabelDescriptionList"/>
    <dgm:cxn modelId="{9289D9FC-0586-4F6D-BA8F-3DA92DC601B8}" type="presOf" srcId="{E1439810-B952-4648-8D0E-EA54D9C12A77}" destId="{38ADCF24-02E8-4CAA-9B54-BB8B9BCF49FF}" srcOrd="0" destOrd="0" presId="urn:microsoft.com/office/officeart/2018/2/layout/IconLabelDescriptionList"/>
    <dgm:cxn modelId="{4F992826-F475-4BC4-8046-19CBA42F0217}" srcId="{A44E1662-A686-4829-9EA0-7ECA799BBA1C}" destId="{E1439810-B952-4648-8D0E-EA54D9C12A77}" srcOrd="0" destOrd="0" parTransId="{A4591854-124E-4885-907A-4CCB6ACF9D20}" sibTransId="{99AC97EB-F6EB-4E82-BBA2-4587DC1BA6BC}"/>
    <dgm:cxn modelId="{A63AC619-6480-43F3-BD1A-799E986D6E51}" srcId="{58404DEB-0D2C-4247-9E1E-B0A6C3BFE5FF}" destId="{A00B904A-E9A6-44E2-920F-F05DF2F1BD67}" srcOrd="0" destOrd="0" parTransId="{0B77F34B-02AC-409E-9CB4-B268025EECC8}" sibTransId="{402E4A5E-761A-495D-9945-8090412993CF}"/>
    <dgm:cxn modelId="{741019FC-F693-4C67-BB69-8E277A338C63}" srcId="{E1439810-B952-4648-8D0E-EA54D9C12A77}" destId="{2D97BCC5-FA2D-4085-BC35-2A3251BDE3C8}" srcOrd="0" destOrd="0" parTransId="{270E651C-F172-447D-9299-423E503F218A}" sibTransId="{3904AF57-038D-4700-9FC1-932F7B2F73F7}"/>
    <dgm:cxn modelId="{95E9AA22-7306-4382-9206-C5FB7B815756}" type="presOf" srcId="{2D97BCC5-FA2D-4085-BC35-2A3251BDE3C8}" destId="{3F7F491C-DD3B-4191-8DA5-D467ABC7CF50}" srcOrd="0" destOrd="0" presId="urn:microsoft.com/office/officeart/2018/2/layout/IconLabelDescriptionList"/>
    <dgm:cxn modelId="{6D3A5372-D6AD-4013-BB7D-D3F95B0B88EC}" type="presOf" srcId="{C852F2DB-D800-4959-A864-D2D98746AA37}" destId="{E221213B-7CEC-433D-8CB6-7451E84BCABC}" srcOrd="0" destOrd="1" presId="urn:microsoft.com/office/officeart/2018/2/layout/IconLabelDescriptionList"/>
    <dgm:cxn modelId="{6052E2D3-08A1-46C9-B036-576B28EC65FD}" srcId="{58404DEB-0D2C-4247-9E1E-B0A6C3BFE5FF}" destId="{C852F2DB-D800-4959-A864-D2D98746AA37}" srcOrd="1" destOrd="0" parTransId="{5415E2A2-6D24-4412-B67D-6504B1E1B9E9}" sibTransId="{6F38D78C-45F7-4B98-8BEF-A65648A0EF3A}"/>
    <dgm:cxn modelId="{7BF9B65A-1CAB-4B5B-A17E-365CD70A5319}" srcId="{E1439810-B952-4648-8D0E-EA54D9C12A77}" destId="{2BD613AB-7591-4BE0-A119-647C872B1DB8}" srcOrd="1" destOrd="0" parTransId="{5E6344BA-A995-4EFC-A026-60449F781B32}" sibTransId="{56136565-71A8-492B-B3E4-FE1BE1FC16BE}"/>
    <dgm:cxn modelId="{37447BA1-EAAE-4F76-8768-F6D291999CA8}" type="presOf" srcId="{A00B904A-E9A6-44E2-920F-F05DF2F1BD67}" destId="{E221213B-7CEC-433D-8CB6-7451E84BCABC}" srcOrd="0" destOrd="0" presId="urn:microsoft.com/office/officeart/2018/2/layout/IconLabelDescriptionList"/>
    <dgm:cxn modelId="{49891437-3EA5-4FE5-8F84-052F26854681}" type="presOf" srcId="{A44E1662-A686-4829-9EA0-7ECA799BBA1C}" destId="{CD4066BC-9EC9-48AF-B520-0E3C5BB9D019}" srcOrd="0" destOrd="0" presId="urn:microsoft.com/office/officeart/2018/2/layout/IconLabelDescriptionList"/>
    <dgm:cxn modelId="{60206345-A976-4962-A172-0B555AF031F6}" type="presOf" srcId="{58404DEB-0D2C-4247-9E1E-B0A6C3BFE5FF}" destId="{4CBCE741-A7AC-4D94-91CA-B3AEF2C455DC}" srcOrd="0" destOrd="0" presId="urn:microsoft.com/office/officeart/2018/2/layout/IconLabelDescriptionList"/>
    <dgm:cxn modelId="{56DA998A-F0E1-4C50-840C-5B0AFDFA30B9}" type="presParOf" srcId="{CD4066BC-9EC9-48AF-B520-0E3C5BB9D019}" destId="{27B6F5BF-A02E-45D5-84AB-4C21429CCEFD}" srcOrd="0" destOrd="0" presId="urn:microsoft.com/office/officeart/2018/2/layout/IconLabelDescriptionList"/>
    <dgm:cxn modelId="{60FF6391-F62B-4D20-8A33-567F328DBCF4}" type="presParOf" srcId="{27B6F5BF-A02E-45D5-84AB-4C21429CCEFD}" destId="{7F5A78A3-5251-4800-8293-7C22F2D905AA}" srcOrd="0" destOrd="0" presId="urn:microsoft.com/office/officeart/2018/2/layout/IconLabelDescriptionList"/>
    <dgm:cxn modelId="{8E3E2D6B-B0D6-4A15-939C-0DC821E32B16}" type="presParOf" srcId="{27B6F5BF-A02E-45D5-84AB-4C21429CCEFD}" destId="{430EFEFD-353A-465C-AE3D-D26963900C4C}" srcOrd="1" destOrd="0" presId="urn:microsoft.com/office/officeart/2018/2/layout/IconLabelDescriptionList"/>
    <dgm:cxn modelId="{1083BF16-BBA3-4964-9BA1-0CAC2AE25057}" type="presParOf" srcId="{27B6F5BF-A02E-45D5-84AB-4C21429CCEFD}" destId="{38ADCF24-02E8-4CAA-9B54-BB8B9BCF49FF}" srcOrd="2" destOrd="0" presId="urn:microsoft.com/office/officeart/2018/2/layout/IconLabelDescriptionList"/>
    <dgm:cxn modelId="{0A06C651-315A-4B95-83E9-4B2D7F5CEB57}" type="presParOf" srcId="{27B6F5BF-A02E-45D5-84AB-4C21429CCEFD}" destId="{BF00840C-AEEE-4B2C-894C-35604950AFFC}" srcOrd="3" destOrd="0" presId="urn:microsoft.com/office/officeart/2018/2/layout/IconLabelDescriptionList"/>
    <dgm:cxn modelId="{A3F5EE5C-FA8E-4E35-ABD4-BA23BBC82F62}" type="presParOf" srcId="{27B6F5BF-A02E-45D5-84AB-4C21429CCEFD}" destId="{3F7F491C-DD3B-4191-8DA5-D467ABC7CF50}" srcOrd="4" destOrd="0" presId="urn:microsoft.com/office/officeart/2018/2/layout/IconLabelDescriptionList"/>
    <dgm:cxn modelId="{94ABCCD2-BEE9-4469-BB15-6F119552EA74}" type="presParOf" srcId="{CD4066BC-9EC9-48AF-B520-0E3C5BB9D019}" destId="{F7B624AA-51F3-426D-8C9B-F062BFCFC6F7}" srcOrd="1" destOrd="0" presId="urn:microsoft.com/office/officeart/2018/2/layout/IconLabelDescriptionList"/>
    <dgm:cxn modelId="{3349A574-596A-41A9-B610-40E8CE63138E}" type="presParOf" srcId="{CD4066BC-9EC9-48AF-B520-0E3C5BB9D019}" destId="{BDDAA67F-B251-48E5-9796-BBA2A2134680}" srcOrd="2" destOrd="0" presId="urn:microsoft.com/office/officeart/2018/2/layout/IconLabelDescriptionList"/>
    <dgm:cxn modelId="{970B1F52-59EF-4C32-A797-B268B81D3C0C}" type="presParOf" srcId="{BDDAA67F-B251-48E5-9796-BBA2A2134680}" destId="{F8CE9A85-15C1-4E85-9802-C5207C3E0F14}" srcOrd="0" destOrd="0" presId="urn:microsoft.com/office/officeart/2018/2/layout/IconLabelDescriptionList"/>
    <dgm:cxn modelId="{784BCA89-FD3C-46CA-A165-28C1327A5133}" type="presParOf" srcId="{BDDAA67F-B251-48E5-9796-BBA2A2134680}" destId="{6F18873F-06C3-47B3-A2B9-5EE90BF9D2BF}" srcOrd="1" destOrd="0" presId="urn:microsoft.com/office/officeart/2018/2/layout/IconLabelDescriptionList"/>
    <dgm:cxn modelId="{95229319-4CA7-40B4-B7D8-AEAF8AFF2D22}" type="presParOf" srcId="{BDDAA67F-B251-48E5-9796-BBA2A2134680}" destId="{4CBCE741-A7AC-4D94-91CA-B3AEF2C455DC}" srcOrd="2" destOrd="0" presId="urn:microsoft.com/office/officeart/2018/2/layout/IconLabelDescriptionList"/>
    <dgm:cxn modelId="{6B364CA6-8456-472E-976D-F96CE5F3BDE9}" type="presParOf" srcId="{BDDAA67F-B251-48E5-9796-BBA2A2134680}" destId="{2046285E-2048-46BA-BE1C-823468BDFE12}" srcOrd="3" destOrd="0" presId="urn:microsoft.com/office/officeart/2018/2/layout/IconLabelDescriptionList"/>
    <dgm:cxn modelId="{AE8546A0-0D92-46E0-8C0D-6A334E1166BB}" type="presParOf" srcId="{BDDAA67F-B251-48E5-9796-BBA2A2134680}" destId="{E221213B-7CEC-433D-8CB6-7451E84BCABC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BE9CCD-7235-418D-AC9C-63C061FE5FBF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8D29E09-7FC7-49F9-9794-1E1559EF5907}">
      <dgm:prSet/>
      <dgm:spPr/>
      <dgm:t>
        <a:bodyPr/>
        <a:lstStyle/>
        <a:p>
          <a:r>
            <a:rPr lang="de-DE" dirty="0"/>
            <a:t>"Graz: </a:t>
          </a:r>
          <a:r>
            <a:rPr lang="hu-HU" dirty="0"/>
            <a:t>Terrorizmussal gyanúsított személyeket engednek, az </a:t>
          </a:r>
          <a:r>
            <a:rPr lang="hu-HU" dirty="0" err="1"/>
            <a:t>identitáriusok</a:t>
          </a:r>
          <a:r>
            <a:rPr lang="hu-HU" dirty="0"/>
            <a:t> </a:t>
          </a:r>
          <a:r>
            <a:rPr lang="hu-HU" dirty="0" err="1"/>
            <a:t>brutáűlis</a:t>
          </a:r>
          <a:r>
            <a:rPr lang="hu-HU" dirty="0"/>
            <a:t> tárgylásra számíthatnak”</a:t>
          </a:r>
          <a:r>
            <a:rPr lang="de-DE" dirty="0"/>
            <a:t> (</a:t>
          </a:r>
          <a:r>
            <a:rPr lang="hu-HU" dirty="0"/>
            <a:t>osztrák</a:t>
          </a:r>
          <a:r>
            <a:rPr lang="de-DE" dirty="0"/>
            <a:t> m</a:t>
          </a:r>
          <a:r>
            <a:rPr lang="hu-HU" dirty="0"/>
            <a:t>é</a:t>
          </a:r>
          <a:r>
            <a:rPr lang="de-DE" dirty="0" err="1"/>
            <a:t>dia</a:t>
          </a:r>
          <a:r>
            <a:rPr lang="de-DE" dirty="0"/>
            <a:t>)</a:t>
          </a:r>
          <a:endParaRPr lang="en-US" dirty="0"/>
        </a:p>
      </dgm:t>
    </dgm:pt>
    <dgm:pt modelId="{2D984763-1F5D-4530-9A2C-5D7C432A70D9}" type="parTrans" cxnId="{44D02BA0-2414-43A2-A4C1-758E279AE155}">
      <dgm:prSet/>
      <dgm:spPr/>
      <dgm:t>
        <a:bodyPr/>
        <a:lstStyle/>
        <a:p>
          <a:endParaRPr lang="en-US"/>
        </a:p>
      </dgm:t>
    </dgm:pt>
    <dgm:pt modelId="{9F3C2D4C-9EC0-44F6-A445-CCC53B49D3DA}" type="sibTrans" cxnId="{44D02BA0-2414-43A2-A4C1-758E279AE155}">
      <dgm:prSet/>
      <dgm:spPr/>
      <dgm:t>
        <a:bodyPr/>
        <a:lstStyle/>
        <a:p>
          <a:endParaRPr lang="en-US"/>
        </a:p>
      </dgm:t>
    </dgm:pt>
    <dgm:pt modelId="{FD7947FD-3F4C-4599-81E8-5ED4CF3636EA}">
      <dgm:prSet/>
      <dgm:spPr/>
      <dgm:t>
        <a:bodyPr/>
        <a:lstStyle/>
        <a:p>
          <a:r>
            <a:rPr lang="hu-HU" dirty="0"/>
            <a:t>A „brutális” jelző használatával, és azzal, hogy a címben a tárgyalásuk híre mellé helyezi az azzal egyébként semmilyen kapcsolatban nem álló, a terrorizmussal gyanúsított muszlimok szabadon bocsátásáról szóló hírt, a szerző ítélkező módon arra utal, hogy a szélső-jobboldali </a:t>
          </a:r>
          <a:r>
            <a:rPr lang="hu-HU" dirty="0" err="1"/>
            <a:t>identitáriusokkal</a:t>
          </a:r>
          <a:r>
            <a:rPr lang="hu-HU" dirty="0"/>
            <a:t> szemben igazságtalanság történt</a:t>
          </a:r>
          <a:endParaRPr lang="en-US" dirty="0"/>
        </a:p>
      </dgm:t>
    </dgm:pt>
    <dgm:pt modelId="{57663423-43CB-4A63-894D-BBD8F191EAC0}" type="parTrans" cxnId="{87FF49B9-252E-4295-AA13-DC1F81BC83A8}">
      <dgm:prSet/>
      <dgm:spPr/>
      <dgm:t>
        <a:bodyPr/>
        <a:lstStyle/>
        <a:p>
          <a:endParaRPr lang="en-US"/>
        </a:p>
      </dgm:t>
    </dgm:pt>
    <dgm:pt modelId="{20654D49-B944-44B6-8A19-AFDAEA32002D}" type="sibTrans" cxnId="{87FF49B9-252E-4295-AA13-DC1F81BC83A8}">
      <dgm:prSet/>
      <dgm:spPr/>
      <dgm:t>
        <a:bodyPr/>
        <a:lstStyle/>
        <a:p>
          <a:endParaRPr lang="en-US"/>
        </a:p>
      </dgm:t>
    </dgm:pt>
    <dgm:pt modelId="{A9DAC1F1-C5AE-46A6-85CF-22554FC7E7DC}">
      <dgm:prSet/>
      <dgm:spPr/>
      <dgm:t>
        <a:bodyPr/>
        <a:lstStyle/>
        <a:p>
          <a:r>
            <a:rPr lang="hu-HU" dirty="0"/>
            <a:t>A szövegben Grazot „</a:t>
          </a:r>
          <a:r>
            <a:rPr lang="hu-HU" dirty="0" err="1"/>
            <a:t>Abszurdisztánnak</a:t>
          </a:r>
          <a:r>
            <a:rPr lang="hu-HU" dirty="0"/>
            <a:t>” </a:t>
          </a:r>
          <a:r>
            <a:rPr lang="hu-HU" dirty="0" err="1"/>
            <a:t>továb</a:t>
          </a:r>
          <a:r>
            <a:rPr lang="hu-HU" dirty="0"/>
            <a:t> erősítve az igazságtalanság érzését, amiért a külföldi muszlim gyanúsítottakat szabadon engedik, miközben a szélső-jobbos aktivisták ellen vádat emelnek; a „-</a:t>
          </a:r>
          <a:r>
            <a:rPr lang="hu-HU" dirty="0" err="1"/>
            <a:t>sztán</a:t>
          </a:r>
          <a:r>
            <a:rPr lang="hu-HU" dirty="0"/>
            <a:t>” utótaggal, amely elsősorban muszlim országok, például Pakisztán vagy Afganisztán nevében található meg, azokra az országokra utal, ahonnan sok migráns és menekült érkezik</a:t>
          </a:r>
          <a:r>
            <a:rPr lang="en-GB" dirty="0"/>
            <a:t>.</a:t>
          </a:r>
          <a:endParaRPr lang="en-US" dirty="0"/>
        </a:p>
      </dgm:t>
    </dgm:pt>
    <dgm:pt modelId="{3CD1F2BA-11F8-4816-BA4A-FA89AEA4A466}" type="parTrans" cxnId="{409CA16E-FA44-4056-998B-E92D6ACC9AB0}">
      <dgm:prSet/>
      <dgm:spPr/>
      <dgm:t>
        <a:bodyPr/>
        <a:lstStyle/>
        <a:p>
          <a:endParaRPr lang="en-US"/>
        </a:p>
      </dgm:t>
    </dgm:pt>
    <dgm:pt modelId="{07045E42-3F42-4A92-A899-1F59CCC42D63}" type="sibTrans" cxnId="{409CA16E-FA44-4056-998B-E92D6ACC9AB0}">
      <dgm:prSet/>
      <dgm:spPr/>
      <dgm:t>
        <a:bodyPr/>
        <a:lstStyle/>
        <a:p>
          <a:endParaRPr lang="en-US"/>
        </a:p>
      </dgm:t>
    </dgm:pt>
    <dgm:pt modelId="{134378A0-F3AA-4300-B8CF-8C07AD6043A0}">
      <dgm:prSet/>
      <dgm:spPr/>
      <dgm:t>
        <a:bodyPr/>
        <a:lstStyle/>
        <a:p>
          <a:r>
            <a:rPr lang="hu-HU" dirty="0"/>
            <a:t>A szövegben utal olyan muszlimokra is, akik börtönben vannak, és „élvezték volna” a muszlim gyanúsítottak társaságát, és akik családja szociális támogatásban részesül</a:t>
          </a:r>
          <a:r>
            <a:rPr lang="en-GB" dirty="0"/>
            <a:t>.</a:t>
          </a:r>
          <a:endParaRPr lang="en-US" dirty="0"/>
        </a:p>
      </dgm:t>
    </dgm:pt>
    <dgm:pt modelId="{53A0E17B-9617-4D2D-96B1-3FE41D73D03B}" type="parTrans" cxnId="{2C708089-DD90-4DF4-BD0E-63EB163BDD97}">
      <dgm:prSet/>
      <dgm:spPr/>
      <dgm:t>
        <a:bodyPr/>
        <a:lstStyle/>
        <a:p>
          <a:endParaRPr lang="en-US"/>
        </a:p>
      </dgm:t>
    </dgm:pt>
    <dgm:pt modelId="{6B3B9CFC-EB09-4237-A6E7-ABC3C8330AD9}" type="sibTrans" cxnId="{2C708089-DD90-4DF4-BD0E-63EB163BDD97}">
      <dgm:prSet/>
      <dgm:spPr/>
      <dgm:t>
        <a:bodyPr/>
        <a:lstStyle/>
        <a:p>
          <a:endParaRPr lang="en-US"/>
        </a:p>
      </dgm:t>
    </dgm:pt>
    <dgm:pt modelId="{5C8B5250-65FF-42A9-8374-5F0B9E3722C2}">
      <dgm:prSet/>
      <dgm:spPr/>
      <dgm:t>
        <a:bodyPr/>
        <a:lstStyle/>
        <a:p>
          <a:r>
            <a:rPr lang="en-GB" dirty="0"/>
            <a:t>"#</a:t>
          </a:r>
          <a:r>
            <a:rPr lang="hu-HU" dirty="0" err="1"/>
            <a:t>ElszigeteltEset</a:t>
          </a:r>
          <a:r>
            <a:rPr lang="en-GB" dirty="0"/>
            <a:t>: </a:t>
          </a:r>
          <a:r>
            <a:rPr lang="hu-HU" dirty="0"/>
            <a:t>A felbőszült orosz autótolvaj szét akarta verni a bécsi rendőrautót</a:t>
          </a:r>
          <a:r>
            <a:rPr lang="en-GB" dirty="0"/>
            <a:t>” (</a:t>
          </a:r>
          <a:r>
            <a:rPr lang="hu-HU" dirty="0"/>
            <a:t>osztrák média</a:t>
          </a:r>
          <a:r>
            <a:rPr lang="en-GB" dirty="0"/>
            <a:t>)</a:t>
          </a:r>
          <a:endParaRPr lang="en-US" dirty="0"/>
        </a:p>
      </dgm:t>
    </dgm:pt>
    <dgm:pt modelId="{80C17A12-1D57-4717-8994-E96DA6C808DC}" type="parTrans" cxnId="{58453FD3-0439-46AE-B8E5-BD7D0DC952C6}">
      <dgm:prSet/>
      <dgm:spPr/>
      <dgm:t>
        <a:bodyPr/>
        <a:lstStyle/>
        <a:p>
          <a:endParaRPr lang="en-US"/>
        </a:p>
      </dgm:t>
    </dgm:pt>
    <dgm:pt modelId="{2035D9CF-F6BC-43BD-9DEA-FA20A655F19D}" type="sibTrans" cxnId="{58453FD3-0439-46AE-B8E5-BD7D0DC952C6}">
      <dgm:prSet/>
      <dgm:spPr/>
      <dgm:t>
        <a:bodyPr/>
        <a:lstStyle/>
        <a:p>
          <a:endParaRPr lang="en-US"/>
        </a:p>
      </dgm:t>
    </dgm:pt>
    <dgm:pt modelId="{1BA5D718-AFE7-458E-A45A-FF460C8B6331}">
      <dgm:prSet/>
      <dgm:spPr/>
      <dgm:t>
        <a:bodyPr/>
        <a:lstStyle/>
        <a:p>
          <a:r>
            <a:rPr lang="hu-HU" dirty="0"/>
            <a:t>A hashtag gúnyos használata az</a:t>
          </a:r>
          <a:r>
            <a:rPr lang="en-GB" dirty="0"/>
            <a:t> “</a:t>
          </a:r>
          <a:r>
            <a:rPr lang="hu-HU" dirty="0"/>
            <a:t>elszigetelt eset</a:t>
          </a:r>
          <a:r>
            <a:rPr lang="en-GB" dirty="0"/>
            <a:t>” </a:t>
          </a:r>
          <a:r>
            <a:rPr lang="hu-HU" dirty="0"/>
            <a:t>szavak mellet azt sugallja, hogy külföldiek sorozatosan követnek el bűncselekményeket</a:t>
          </a:r>
          <a:r>
            <a:rPr lang="en-GB" dirty="0"/>
            <a:t>.</a:t>
          </a:r>
          <a:endParaRPr lang="en-US" dirty="0"/>
        </a:p>
      </dgm:t>
    </dgm:pt>
    <dgm:pt modelId="{4FB90337-3DE9-45D7-BA93-47E75EEB7148}" type="parTrans" cxnId="{107B76DB-7AFC-415B-9E18-28AE717E3011}">
      <dgm:prSet/>
      <dgm:spPr/>
      <dgm:t>
        <a:bodyPr/>
        <a:lstStyle/>
        <a:p>
          <a:endParaRPr lang="en-US"/>
        </a:p>
      </dgm:t>
    </dgm:pt>
    <dgm:pt modelId="{E2BE5A58-96FD-4BE8-8052-8362C4A1B45C}" type="sibTrans" cxnId="{107B76DB-7AFC-415B-9E18-28AE717E3011}">
      <dgm:prSet/>
      <dgm:spPr/>
      <dgm:t>
        <a:bodyPr/>
        <a:lstStyle/>
        <a:p>
          <a:endParaRPr lang="en-US"/>
        </a:p>
      </dgm:t>
    </dgm:pt>
    <dgm:pt modelId="{9E5B8729-FA23-4C7D-BEAE-5808568BF28B}">
      <dgm:prSet/>
      <dgm:spPr/>
      <dgm:t>
        <a:bodyPr/>
        <a:lstStyle/>
        <a:p>
          <a:r>
            <a:rPr lang="hu-HU" dirty="0"/>
            <a:t>Nemzetiségre történő utalás</a:t>
          </a:r>
          <a:r>
            <a:rPr lang="de-AT" dirty="0"/>
            <a:t>.</a:t>
          </a:r>
          <a:endParaRPr lang="en-US" dirty="0"/>
        </a:p>
      </dgm:t>
    </dgm:pt>
    <dgm:pt modelId="{355E8193-207E-4D54-9CBB-E42A7BB61217}" type="sibTrans" cxnId="{035FD983-5750-453A-8479-7A0B69D8D989}">
      <dgm:prSet/>
      <dgm:spPr/>
      <dgm:t>
        <a:bodyPr/>
        <a:lstStyle/>
        <a:p>
          <a:endParaRPr lang="en-US"/>
        </a:p>
      </dgm:t>
    </dgm:pt>
    <dgm:pt modelId="{F807C366-61D8-422A-B2EB-3F2B8BBA3BD0}" type="parTrans" cxnId="{035FD983-5750-453A-8479-7A0B69D8D989}">
      <dgm:prSet/>
      <dgm:spPr/>
      <dgm:t>
        <a:bodyPr/>
        <a:lstStyle/>
        <a:p>
          <a:endParaRPr lang="en-US"/>
        </a:p>
      </dgm:t>
    </dgm:pt>
    <dgm:pt modelId="{9286B049-219D-4AD2-A39A-BAE30A2FF761}">
      <dgm:prSet/>
      <dgm:spPr/>
      <dgm:t>
        <a:bodyPr/>
        <a:lstStyle/>
        <a:p>
          <a:r>
            <a:rPr lang="hu-HU" dirty="0"/>
            <a:t>A negatív „felbőszült” jelző használata</a:t>
          </a:r>
          <a:r>
            <a:rPr lang="en-GB" dirty="0"/>
            <a:t>.</a:t>
          </a:r>
          <a:endParaRPr lang="en-US" dirty="0"/>
        </a:p>
      </dgm:t>
    </dgm:pt>
    <dgm:pt modelId="{927108F8-83FC-488F-A807-60F500C1DD81}" type="sibTrans" cxnId="{E47BDA6E-7C34-4675-B156-3F69322CB638}">
      <dgm:prSet/>
      <dgm:spPr/>
      <dgm:t>
        <a:bodyPr/>
        <a:lstStyle/>
        <a:p>
          <a:endParaRPr lang="en-US"/>
        </a:p>
      </dgm:t>
    </dgm:pt>
    <dgm:pt modelId="{D623F741-92F1-4017-A852-C47FFF9AE200}" type="parTrans" cxnId="{E47BDA6E-7C34-4675-B156-3F69322CB638}">
      <dgm:prSet/>
      <dgm:spPr/>
      <dgm:t>
        <a:bodyPr/>
        <a:lstStyle/>
        <a:p>
          <a:endParaRPr lang="en-US"/>
        </a:p>
      </dgm:t>
    </dgm:pt>
    <dgm:pt modelId="{B3D26696-70D4-4DDE-BB03-15ABC1D3DA5A}" type="pres">
      <dgm:prSet presAssocID="{68BE9CCD-7235-418D-AC9C-63C061FE5F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9E2A2A1B-1221-4DED-B82A-41DD7A11F53E}" type="pres">
      <dgm:prSet presAssocID="{E8D29E09-7FC7-49F9-9794-1E1559EF590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38B28D8-7F69-419B-8571-083AB3568A2D}" type="pres">
      <dgm:prSet presAssocID="{E8D29E09-7FC7-49F9-9794-1E1559EF590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FCE5EE3-DE70-485C-BFC5-3F5D56179575}" type="pres">
      <dgm:prSet presAssocID="{5C8B5250-65FF-42A9-8374-5F0B9E3722C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DC8E226-55E8-4BDB-8EE5-F85C6164BF19}" type="pres">
      <dgm:prSet presAssocID="{5C8B5250-65FF-42A9-8374-5F0B9E3722C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58453FD3-0439-46AE-B8E5-BD7D0DC952C6}" srcId="{68BE9CCD-7235-418D-AC9C-63C061FE5FBF}" destId="{5C8B5250-65FF-42A9-8374-5F0B9E3722C2}" srcOrd="1" destOrd="0" parTransId="{80C17A12-1D57-4717-8994-E96DA6C808DC}" sibTransId="{2035D9CF-F6BC-43BD-9DEA-FA20A655F19D}"/>
    <dgm:cxn modelId="{107B76DB-7AFC-415B-9E18-28AE717E3011}" srcId="{5C8B5250-65FF-42A9-8374-5F0B9E3722C2}" destId="{1BA5D718-AFE7-458E-A45A-FF460C8B6331}" srcOrd="0" destOrd="0" parTransId="{4FB90337-3DE9-45D7-BA93-47E75EEB7148}" sibTransId="{E2BE5A58-96FD-4BE8-8052-8362C4A1B45C}"/>
    <dgm:cxn modelId="{6619C5A9-2582-41A7-B8C8-EE4E905817CE}" type="presOf" srcId="{134378A0-F3AA-4300-B8CF-8C07AD6043A0}" destId="{C38B28D8-7F69-419B-8571-083AB3568A2D}" srcOrd="0" destOrd="2" presId="urn:microsoft.com/office/officeart/2005/8/layout/vList2"/>
    <dgm:cxn modelId="{035FD983-5750-453A-8479-7A0B69D8D989}" srcId="{5C8B5250-65FF-42A9-8374-5F0B9E3722C2}" destId="{9E5B8729-FA23-4C7D-BEAE-5808568BF28B}" srcOrd="1" destOrd="0" parTransId="{F807C366-61D8-422A-B2EB-3F2B8BBA3BD0}" sibTransId="{355E8193-207E-4D54-9CBB-E42A7BB61217}"/>
    <dgm:cxn modelId="{67BF765C-8186-4C28-B7AD-7A5457676D69}" type="presOf" srcId="{E8D29E09-7FC7-49F9-9794-1E1559EF5907}" destId="{9E2A2A1B-1221-4DED-B82A-41DD7A11F53E}" srcOrd="0" destOrd="0" presId="urn:microsoft.com/office/officeart/2005/8/layout/vList2"/>
    <dgm:cxn modelId="{B952F7F0-C9EF-4105-8F71-39A602D6536B}" type="presOf" srcId="{9E5B8729-FA23-4C7D-BEAE-5808568BF28B}" destId="{ADC8E226-55E8-4BDB-8EE5-F85C6164BF19}" srcOrd="0" destOrd="1" presId="urn:microsoft.com/office/officeart/2005/8/layout/vList2"/>
    <dgm:cxn modelId="{70A988CD-447A-4250-B040-7CBAD9954518}" type="presOf" srcId="{A9DAC1F1-C5AE-46A6-85CF-22554FC7E7DC}" destId="{C38B28D8-7F69-419B-8571-083AB3568A2D}" srcOrd="0" destOrd="1" presId="urn:microsoft.com/office/officeart/2005/8/layout/vList2"/>
    <dgm:cxn modelId="{44D02BA0-2414-43A2-A4C1-758E279AE155}" srcId="{68BE9CCD-7235-418D-AC9C-63C061FE5FBF}" destId="{E8D29E09-7FC7-49F9-9794-1E1559EF5907}" srcOrd="0" destOrd="0" parTransId="{2D984763-1F5D-4530-9A2C-5D7C432A70D9}" sibTransId="{9F3C2D4C-9EC0-44F6-A445-CCC53B49D3DA}"/>
    <dgm:cxn modelId="{E47BDA6E-7C34-4675-B156-3F69322CB638}" srcId="{5C8B5250-65FF-42A9-8374-5F0B9E3722C2}" destId="{9286B049-219D-4AD2-A39A-BAE30A2FF761}" srcOrd="2" destOrd="0" parTransId="{D623F741-92F1-4017-A852-C47FFF9AE200}" sibTransId="{927108F8-83FC-488F-A807-60F500C1DD81}"/>
    <dgm:cxn modelId="{2C708089-DD90-4DF4-BD0E-63EB163BDD97}" srcId="{E8D29E09-7FC7-49F9-9794-1E1559EF5907}" destId="{134378A0-F3AA-4300-B8CF-8C07AD6043A0}" srcOrd="2" destOrd="0" parTransId="{53A0E17B-9617-4D2D-96B1-3FE41D73D03B}" sibTransId="{6B3B9CFC-EB09-4237-A6E7-ABC3C8330AD9}"/>
    <dgm:cxn modelId="{24008C49-9EA3-4041-8D50-B494B2EBAE51}" type="presOf" srcId="{5C8B5250-65FF-42A9-8374-5F0B9E3722C2}" destId="{DFCE5EE3-DE70-485C-BFC5-3F5D56179575}" srcOrd="0" destOrd="0" presId="urn:microsoft.com/office/officeart/2005/8/layout/vList2"/>
    <dgm:cxn modelId="{87FF49B9-252E-4295-AA13-DC1F81BC83A8}" srcId="{E8D29E09-7FC7-49F9-9794-1E1559EF5907}" destId="{FD7947FD-3F4C-4599-81E8-5ED4CF3636EA}" srcOrd="0" destOrd="0" parTransId="{57663423-43CB-4A63-894D-BBD8F191EAC0}" sibTransId="{20654D49-B944-44B6-8A19-AFDAEA32002D}"/>
    <dgm:cxn modelId="{F283935F-E555-4EBD-87B2-4904DCA338D1}" type="presOf" srcId="{1BA5D718-AFE7-458E-A45A-FF460C8B6331}" destId="{ADC8E226-55E8-4BDB-8EE5-F85C6164BF19}" srcOrd="0" destOrd="0" presId="urn:microsoft.com/office/officeart/2005/8/layout/vList2"/>
    <dgm:cxn modelId="{DF00B973-4A44-4645-9856-04C042F8E939}" type="presOf" srcId="{68BE9CCD-7235-418D-AC9C-63C061FE5FBF}" destId="{B3D26696-70D4-4DDE-BB03-15ABC1D3DA5A}" srcOrd="0" destOrd="0" presId="urn:microsoft.com/office/officeart/2005/8/layout/vList2"/>
    <dgm:cxn modelId="{91A49564-3B29-4831-B608-7FF0814B6BB4}" type="presOf" srcId="{FD7947FD-3F4C-4599-81E8-5ED4CF3636EA}" destId="{C38B28D8-7F69-419B-8571-083AB3568A2D}" srcOrd="0" destOrd="0" presId="urn:microsoft.com/office/officeart/2005/8/layout/vList2"/>
    <dgm:cxn modelId="{409CA16E-FA44-4056-998B-E92D6ACC9AB0}" srcId="{E8D29E09-7FC7-49F9-9794-1E1559EF5907}" destId="{A9DAC1F1-C5AE-46A6-85CF-22554FC7E7DC}" srcOrd="1" destOrd="0" parTransId="{3CD1F2BA-11F8-4816-BA4A-FA89AEA4A466}" sibTransId="{07045E42-3F42-4A92-A899-1F59CCC42D63}"/>
    <dgm:cxn modelId="{9951640B-4AAA-40BC-A695-0005144700F1}" type="presOf" srcId="{9286B049-219D-4AD2-A39A-BAE30A2FF761}" destId="{ADC8E226-55E8-4BDB-8EE5-F85C6164BF19}" srcOrd="0" destOrd="2" presId="urn:microsoft.com/office/officeart/2005/8/layout/vList2"/>
    <dgm:cxn modelId="{1FB768E5-7146-41D7-80DC-8EE1C8D643FE}" type="presParOf" srcId="{B3D26696-70D4-4DDE-BB03-15ABC1D3DA5A}" destId="{9E2A2A1B-1221-4DED-B82A-41DD7A11F53E}" srcOrd="0" destOrd="0" presId="urn:microsoft.com/office/officeart/2005/8/layout/vList2"/>
    <dgm:cxn modelId="{B01A318A-3797-4F78-AA56-9A5B4392DDE0}" type="presParOf" srcId="{B3D26696-70D4-4DDE-BB03-15ABC1D3DA5A}" destId="{C38B28D8-7F69-419B-8571-083AB3568A2D}" srcOrd="1" destOrd="0" presId="urn:microsoft.com/office/officeart/2005/8/layout/vList2"/>
    <dgm:cxn modelId="{028B1FFC-EFD5-4D5E-9FF5-6798763061C6}" type="presParOf" srcId="{B3D26696-70D4-4DDE-BB03-15ABC1D3DA5A}" destId="{DFCE5EE3-DE70-485C-BFC5-3F5D56179575}" srcOrd="2" destOrd="0" presId="urn:microsoft.com/office/officeart/2005/8/layout/vList2"/>
    <dgm:cxn modelId="{2F7F43A4-520C-4188-8C5A-183CE2A4BEC4}" type="presParOf" srcId="{B3D26696-70D4-4DDE-BB03-15ABC1D3DA5A}" destId="{ADC8E226-55E8-4BDB-8EE5-F85C6164BF1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08F1AC-F074-4C5C-A468-5013A0D0FCED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63AF093-2120-411F-9938-B6C2CCF2A85D}">
      <dgm:prSet custT="1"/>
      <dgm:spPr/>
      <dgm:t>
        <a:bodyPr/>
        <a:lstStyle/>
        <a:p>
          <a:pPr>
            <a:defRPr b="1"/>
          </a:pPr>
          <a:r>
            <a:rPr lang="en-AU" sz="2400" dirty="0"/>
            <a:t>“</a:t>
          </a:r>
          <a:r>
            <a:rPr lang="hu-HU" sz="2400" dirty="0"/>
            <a:t>A </a:t>
          </a:r>
          <a:r>
            <a:rPr lang="hu-HU" sz="2400" dirty="0" err="1"/>
            <a:t>travnói</a:t>
          </a:r>
          <a:r>
            <a:rPr lang="hu-HU" sz="2400" dirty="0"/>
            <a:t> őrült</a:t>
          </a:r>
          <a:r>
            <a:rPr lang="en-AU" sz="2400" dirty="0"/>
            <a:t>” (</a:t>
          </a:r>
          <a:r>
            <a:rPr lang="hu-HU" sz="2400" dirty="0"/>
            <a:t>horvát média</a:t>
          </a:r>
          <a:r>
            <a:rPr lang="en-AU" sz="2400" dirty="0"/>
            <a:t>)</a:t>
          </a:r>
          <a:endParaRPr lang="en-US" sz="2400" dirty="0"/>
        </a:p>
      </dgm:t>
    </dgm:pt>
    <dgm:pt modelId="{97280F6D-9EBB-4835-ADC3-C0074501EDE3}" type="parTrans" cxnId="{2A72B28B-D6B5-4688-81DA-2CD107ADA7AF}">
      <dgm:prSet/>
      <dgm:spPr/>
      <dgm:t>
        <a:bodyPr/>
        <a:lstStyle/>
        <a:p>
          <a:endParaRPr lang="en-US"/>
        </a:p>
      </dgm:t>
    </dgm:pt>
    <dgm:pt modelId="{3E2A4BD7-2D43-4187-B823-2F7217529192}" type="sibTrans" cxnId="{2A72B28B-D6B5-4688-81DA-2CD107ADA7AF}">
      <dgm:prSet/>
      <dgm:spPr/>
      <dgm:t>
        <a:bodyPr/>
        <a:lstStyle/>
        <a:p>
          <a:endParaRPr lang="en-US"/>
        </a:p>
      </dgm:t>
    </dgm:pt>
    <dgm:pt modelId="{A6F4D41F-4929-49B4-9574-18E32A7E3EE4}">
      <dgm:prSet custT="1"/>
      <dgm:spPr/>
      <dgm:t>
        <a:bodyPr/>
        <a:lstStyle/>
        <a:p>
          <a:r>
            <a:rPr lang="hu-HU" sz="1600" dirty="0"/>
            <a:t>Vád tényként való közlése</a:t>
          </a:r>
          <a:r>
            <a:rPr lang="en-AU" sz="1600" dirty="0"/>
            <a:t>; </a:t>
          </a:r>
          <a:r>
            <a:rPr lang="hu-HU" sz="1600" dirty="0"/>
            <a:t>ha a gyanúsított őrült, akkor biztos bűnös is</a:t>
          </a:r>
          <a:endParaRPr lang="en-US" sz="1600" dirty="0"/>
        </a:p>
      </dgm:t>
    </dgm:pt>
    <dgm:pt modelId="{38AA3715-F446-403F-8A3F-6D92B04AC9FB}" type="parTrans" cxnId="{B73C161D-9D3F-41D6-BFAE-5D5A323346A2}">
      <dgm:prSet/>
      <dgm:spPr/>
      <dgm:t>
        <a:bodyPr/>
        <a:lstStyle/>
        <a:p>
          <a:endParaRPr lang="en-US"/>
        </a:p>
      </dgm:t>
    </dgm:pt>
    <dgm:pt modelId="{D55D368B-732F-4E6E-85E2-3902955B4B8C}" type="sibTrans" cxnId="{B73C161D-9D3F-41D6-BFAE-5D5A323346A2}">
      <dgm:prSet/>
      <dgm:spPr/>
      <dgm:t>
        <a:bodyPr/>
        <a:lstStyle/>
        <a:p>
          <a:endParaRPr lang="en-US"/>
        </a:p>
      </dgm:t>
    </dgm:pt>
    <dgm:pt modelId="{83C1F112-2505-4D55-9B59-BA0DEEDE89D0}">
      <dgm:prSet custT="1"/>
      <dgm:spPr/>
      <dgm:t>
        <a:bodyPr/>
        <a:lstStyle/>
        <a:p>
          <a:r>
            <a:rPr lang="hu-HU" sz="1600" dirty="0"/>
            <a:t>Negatív szóhasználat: „őrült</a:t>
          </a:r>
          <a:r>
            <a:rPr lang="en-AU" sz="1600" dirty="0"/>
            <a:t>”</a:t>
          </a:r>
          <a:endParaRPr lang="en-US" sz="1600" dirty="0"/>
        </a:p>
      </dgm:t>
    </dgm:pt>
    <dgm:pt modelId="{5B7C5063-3774-486C-B042-458EA2DAEA77}" type="parTrans" cxnId="{ECA45CBD-F5F8-4CD5-A65D-5F15BA9BC34C}">
      <dgm:prSet/>
      <dgm:spPr/>
      <dgm:t>
        <a:bodyPr/>
        <a:lstStyle/>
        <a:p>
          <a:endParaRPr lang="en-US"/>
        </a:p>
      </dgm:t>
    </dgm:pt>
    <dgm:pt modelId="{DBF223C3-88A3-4114-BD30-0869526054A7}" type="sibTrans" cxnId="{ECA45CBD-F5F8-4CD5-A65D-5F15BA9BC34C}">
      <dgm:prSet/>
      <dgm:spPr/>
      <dgm:t>
        <a:bodyPr/>
        <a:lstStyle/>
        <a:p>
          <a:endParaRPr lang="en-US"/>
        </a:p>
      </dgm:t>
    </dgm:pt>
    <dgm:pt modelId="{231FE68E-22DC-451E-97E6-F8BF2750B004}">
      <dgm:prSet custT="1"/>
      <dgm:spPr/>
      <dgm:t>
        <a:bodyPr/>
        <a:lstStyle/>
        <a:p>
          <a:r>
            <a:rPr lang="hu-HU" sz="1600" dirty="0"/>
            <a:t>Az alcímben a „szörnyeteg” szó szerepel</a:t>
          </a:r>
          <a:endParaRPr lang="en-US" sz="1600" dirty="0"/>
        </a:p>
      </dgm:t>
    </dgm:pt>
    <dgm:pt modelId="{531CB5BA-9BAE-4B70-A279-F08D40D7D7C8}" type="parTrans" cxnId="{C6117E63-939F-40D5-AAC5-BF6926703B52}">
      <dgm:prSet/>
      <dgm:spPr/>
      <dgm:t>
        <a:bodyPr/>
        <a:lstStyle/>
        <a:p>
          <a:endParaRPr lang="en-US"/>
        </a:p>
      </dgm:t>
    </dgm:pt>
    <dgm:pt modelId="{E06012E9-D223-42C0-8CE0-5FE5B2BB1C72}" type="sibTrans" cxnId="{C6117E63-939F-40D5-AAC5-BF6926703B52}">
      <dgm:prSet/>
      <dgm:spPr/>
      <dgm:t>
        <a:bodyPr/>
        <a:lstStyle/>
        <a:p>
          <a:endParaRPr lang="en-US"/>
        </a:p>
      </dgm:t>
    </dgm:pt>
    <dgm:pt modelId="{4175E0BC-043A-434E-8048-96FDCA982578}">
      <dgm:prSet custT="1"/>
      <dgm:spPr/>
      <dgm:t>
        <a:bodyPr/>
        <a:lstStyle/>
        <a:p>
          <a:r>
            <a:rPr lang="hu-HU" sz="1600" dirty="0"/>
            <a:t>Az o</a:t>
          </a:r>
          <a:r>
            <a:rPr lang="en-AU" sz="1600" dirty="0" err="1"/>
            <a:t>nline</a:t>
          </a:r>
          <a:r>
            <a:rPr lang="en-AU" sz="1600" dirty="0"/>
            <a:t> </a:t>
          </a:r>
          <a:r>
            <a:rPr lang="hu-HU" sz="1600" dirty="0"/>
            <a:t>cikk után a negatív „#lemészárolva” hashtag szerepel</a:t>
          </a:r>
          <a:endParaRPr lang="en-US" sz="1600" dirty="0"/>
        </a:p>
      </dgm:t>
    </dgm:pt>
    <dgm:pt modelId="{1916BEB4-F92E-41DA-9740-E27F00B9DEAD}" type="parTrans" cxnId="{3F8BF1A8-2BF4-44FD-8880-62C0C1294368}">
      <dgm:prSet/>
      <dgm:spPr/>
      <dgm:t>
        <a:bodyPr/>
        <a:lstStyle/>
        <a:p>
          <a:endParaRPr lang="en-US"/>
        </a:p>
      </dgm:t>
    </dgm:pt>
    <dgm:pt modelId="{17630A0F-BD4A-4156-9E69-2E56695BB189}" type="sibTrans" cxnId="{3F8BF1A8-2BF4-44FD-8880-62C0C1294368}">
      <dgm:prSet/>
      <dgm:spPr/>
      <dgm:t>
        <a:bodyPr/>
        <a:lstStyle/>
        <a:p>
          <a:endParaRPr lang="en-US"/>
        </a:p>
      </dgm:t>
    </dgm:pt>
    <dgm:pt modelId="{6476E614-8533-4BB7-AA03-EBEAA24A3BFE}">
      <dgm:prSet custT="1"/>
      <dgm:spPr/>
      <dgm:t>
        <a:bodyPr/>
        <a:lstStyle/>
        <a:p>
          <a:pPr>
            <a:defRPr b="1"/>
          </a:pPr>
          <a:r>
            <a:rPr lang="en-AU" sz="2400" dirty="0"/>
            <a:t>“</a:t>
          </a:r>
          <a:r>
            <a:rPr lang="hu-HU" sz="2400" dirty="0"/>
            <a:t>A </a:t>
          </a:r>
          <a:r>
            <a:rPr lang="hu-HU" sz="2400" dirty="0" err="1"/>
            <a:t>zrcei</a:t>
          </a:r>
          <a:r>
            <a:rPr lang="hu-HU" sz="2400" dirty="0"/>
            <a:t> gyilkos ott késelt, ahol csak tudott</a:t>
          </a:r>
          <a:r>
            <a:rPr lang="en-AU" sz="2400" dirty="0"/>
            <a:t>” (</a:t>
          </a:r>
          <a:r>
            <a:rPr lang="hu-HU" sz="2400" dirty="0"/>
            <a:t>horvát </a:t>
          </a:r>
          <a:r>
            <a:rPr lang="en-AU" sz="2400" dirty="0"/>
            <a:t>m</a:t>
          </a:r>
          <a:r>
            <a:rPr lang="hu-HU" sz="2400" dirty="0"/>
            <a:t>é</a:t>
          </a:r>
          <a:r>
            <a:rPr lang="en-AU" sz="2400" dirty="0" err="1"/>
            <a:t>dia</a:t>
          </a:r>
          <a:r>
            <a:rPr lang="en-AU" sz="2400" dirty="0"/>
            <a:t>)</a:t>
          </a:r>
          <a:endParaRPr lang="en-US" sz="2400" dirty="0"/>
        </a:p>
      </dgm:t>
    </dgm:pt>
    <dgm:pt modelId="{4840DF27-2282-467C-8AA2-09C8C436676F}" type="parTrans" cxnId="{61896D83-FF07-4AF4-8606-5F05D1F9B71D}">
      <dgm:prSet/>
      <dgm:spPr/>
      <dgm:t>
        <a:bodyPr/>
        <a:lstStyle/>
        <a:p>
          <a:endParaRPr lang="en-US"/>
        </a:p>
      </dgm:t>
    </dgm:pt>
    <dgm:pt modelId="{7EFDBB55-045C-4782-B965-A5AED13F8567}" type="sibTrans" cxnId="{61896D83-FF07-4AF4-8606-5F05D1F9B71D}">
      <dgm:prSet/>
      <dgm:spPr/>
      <dgm:t>
        <a:bodyPr/>
        <a:lstStyle/>
        <a:p>
          <a:endParaRPr lang="en-US"/>
        </a:p>
      </dgm:t>
    </dgm:pt>
    <dgm:pt modelId="{B527C1FA-4270-4C2A-A5D2-283B2E19E922}">
      <dgm:prSet custT="1"/>
      <dgm:spPr/>
      <dgm:t>
        <a:bodyPr/>
        <a:lstStyle/>
        <a:p>
          <a:r>
            <a:rPr lang="hu-HU" sz="1600" dirty="0"/>
            <a:t>Vád tényként való közlése</a:t>
          </a:r>
          <a:r>
            <a:rPr lang="en-AU" sz="1600" dirty="0"/>
            <a:t>; </a:t>
          </a:r>
          <a:r>
            <a:rPr lang="hu-HU" sz="1600" dirty="0"/>
            <a:t>„gyilkos” nem pedig „gyilkossággal vádolt személy”</a:t>
          </a:r>
          <a:endParaRPr lang="en-US" sz="1600" dirty="0"/>
        </a:p>
      </dgm:t>
    </dgm:pt>
    <dgm:pt modelId="{BAF4C6DC-ECB9-4D49-9613-D09C1A18E3F9}" type="parTrans" cxnId="{2F6D0083-B00C-4990-88E7-125A3ED3C182}">
      <dgm:prSet/>
      <dgm:spPr/>
      <dgm:t>
        <a:bodyPr/>
        <a:lstStyle/>
        <a:p>
          <a:endParaRPr lang="en-US"/>
        </a:p>
      </dgm:t>
    </dgm:pt>
    <dgm:pt modelId="{80B53B8E-2666-4F00-994F-6F65C2A6BBA5}" type="sibTrans" cxnId="{2F6D0083-B00C-4990-88E7-125A3ED3C182}">
      <dgm:prSet/>
      <dgm:spPr/>
      <dgm:t>
        <a:bodyPr/>
        <a:lstStyle/>
        <a:p>
          <a:endParaRPr lang="en-US"/>
        </a:p>
      </dgm:t>
    </dgm:pt>
    <dgm:pt modelId="{71542056-CB47-41A6-8B93-B64C22901C91}">
      <dgm:prSet custT="1"/>
      <dgm:spPr/>
      <dgm:t>
        <a:bodyPr/>
        <a:lstStyle/>
        <a:p>
          <a:r>
            <a:rPr lang="hu-HU" sz="1600" dirty="0"/>
            <a:t>Túlságosan színes megfogalmazás</a:t>
          </a:r>
          <a:r>
            <a:rPr lang="en-AU" sz="1600" dirty="0"/>
            <a:t>: </a:t>
          </a:r>
          <a:r>
            <a:rPr lang="hu-HU" sz="1600" dirty="0"/>
            <a:t>„ott késelt, ahol csak tudott”</a:t>
          </a:r>
          <a:r>
            <a:rPr lang="en-AU" sz="1600" dirty="0"/>
            <a:t>, </a:t>
          </a:r>
          <a:r>
            <a:rPr lang="hu-HU" sz="1600" dirty="0"/>
            <a:t>amely dühöngésre utal; az újságírónak erről nincs tudomása; jobb lenne így: „többször késelt”.</a:t>
          </a:r>
          <a:endParaRPr lang="en-US" sz="1600" dirty="0"/>
        </a:p>
      </dgm:t>
    </dgm:pt>
    <dgm:pt modelId="{03EB203D-C4FC-48F0-9103-87E8923E36E5}" type="parTrans" cxnId="{5F3D0643-361B-4DD9-9386-D4ECD8B79085}">
      <dgm:prSet/>
      <dgm:spPr/>
      <dgm:t>
        <a:bodyPr/>
        <a:lstStyle/>
        <a:p>
          <a:endParaRPr lang="en-US"/>
        </a:p>
      </dgm:t>
    </dgm:pt>
    <dgm:pt modelId="{A34AD795-AB59-48D4-B849-901B1D3E68CA}" type="sibTrans" cxnId="{5F3D0643-361B-4DD9-9386-D4ECD8B79085}">
      <dgm:prSet/>
      <dgm:spPr/>
      <dgm:t>
        <a:bodyPr/>
        <a:lstStyle/>
        <a:p>
          <a:endParaRPr lang="en-US"/>
        </a:p>
      </dgm:t>
    </dgm:pt>
    <dgm:pt modelId="{60BB7541-298D-4E36-ADEB-1076ACDDC579}">
      <dgm:prSet custT="1"/>
      <dgm:spPr/>
      <dgm:t>
        <a:bodyPr/>
        <a:lstStyle/>
        <a:p>
          <a:r>
            <a:rPr lang="hu-HU" sz="1600" dirty="0"/>
            <a:t>A vádlott 10 fényképen szerepel bilincsben, rendőrök jelenlétében</a:t>
          </a:r>
          <a:r>
            <a:rPr lang="en-AU" sz="1600" dirty="0"/>
            <a:t>.</a:t>
          </a:r>
          <a:endParaRPr lang="en-US" sz="1600" dirty="0"/>
        </a:p>
      </dgm:t>
    </dgm:pt>
    <dgm:pt modelId="{6D271C13-C5CF-4707-8945-2D4640147D57}" type="parTrans" cxnId="{6B8A4C14-DCA2-4D98-8168-72CAAD68C50D}">
      <dgm:prSet/>
      <dgm:spPr/>
      <dgm:t>
        <a:bodyPr/>
        <a:lstStyle/>
        <a:p>
          <a:endParaRPr lang="en-US"/>
        </a:p>
      </dgm:t>
    </dgm:pt>
    <dgm:pt modelId="{E1D77404-F5A3-458F-B185-4C3F376E2AAC}" type="sibTrans" cxnId="{6B8A4C14-DCA2-4D98-8168-72CAAD68C50D}">
      <dgm:prSet/>
      <dgm:spPr/>
      <dgm:t>
        <a:bodyPr/>
        <a:lstStyle/>
        <a:p>
          <a:endParaRPr lang="en-US"/>
        </a:p>
      </dgm:t>
    </dgm:pt>
    <dgm:pt modelId="{C08C642D-0F9A-4BB1-8964-5BB44FEC9A43}" type="pres">
      <dgm:prSet presAssocID="{E608F1AC-F074-4C5C-A468-5013A0D0FCED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931529D9-1CB8-4C2C-A964-2DCA14B3CE92}" type="pres">
      <dgm:prSet presAssocID="{F63AF093-2120-411F-9938-B6C2CCF2A85D}" presName="compNode" presStyleCnt="0"/>
      <dgm:spPr/>
    </dgm:pt>
    <dgm:pt modelId="{AD0F5E7F-BF80-4698-8D1B-B9FD1949A69F}" type="pres">
      <dgm:prSet presAssocID="{F63AF093-2120-411F-9938-B6C2CCF2A85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B07CDD3B-31CD-4A80-BC61-42B2A042DAD1}" type="pres">
      <dgm:prSet presAssocID="{F63AF093-2120-411F-9938-B6C2CCF2A85D}" presName="iconSpace" presStyleCnt="0"/>
      <dgm:spPr/>
    </dgm:pt>
    <dgm:pt modelId="{F08EAA6F-79EB-43CA-8D91-B860FE4253BB}" type="pres">
      <dgm:prSet presAssocID="{F63AF093-2120-411F-9938-B6C2CCF2A85D}" presName="parTx" presStyleLbl="revTx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hu-HU"/>
        </a:p>
      </dgm:t>
    </dgm:pt>
    <dgm:pt modelId="{A0E5BC24-BCC7-4723-AFBE-82A9144A389A}" type="pres">
      <dgm:prSet presAssocID="{F63AF093-2120-411F-9938-B6C2CCF2A85D}" presName="txSpace" presStyleCnt="0"/>
      <dgm:spPr/>
    </dgm:pt>
    <dgm:pt modelId="{89F3F8E9-93F5-451A-82B2-3519DCF37F9A}" type="pres">
      <dgm:prSet presAssocID="{F63AF093-2120-411F-9938-B6C2CCF2A85D}" presName="desTx" presStyleLbl="revTx" presStyleIdx="1" presStyleCnt="4">
        <dgm:presLayoutVars/>
      </dgm:prSet>
      <dgm:spPr/>
      <dgm:t>
        <a:bodyPr/>
        <a:lstStyle/>
        <a:p>
          <a:endParaRPr lang="hu-HU"/>
        </a:p>
      </dgm:t>
    </dgm:pt>
    <dgm:pt modelId="{11443661-7CC2-43F8-8B46-53B09E643C7B}" type="pres">
      <dgm:prSet presAssocID="{3E2A4BD7-2D43-4187-B823-2F7217529192}" presName="sibTrans" presStyleCnt="0"/>
      <dgm:spPr/>
    </dgm:pt>
    <dgm:pt modelId="{AE9C2EC3-2589-41D0-8708-6C9331E1D711}" type="pres">
      <dgm:prSet presAssocID="{6476E614-8533-4BB7-AA03-EBEAA24A3BFE}" presName="compNode" presStyleCnt="0"/>
      <dgm:spPr/>
    </dgm:pt>
    <dgm:pt modelId="{875682FB-F7D0-4041-A1D9-547FBCBFA353}" type="pres">
      <dgm:prSet presAssocID="{6476E614-8533-4BB7-AA03-EBEAA24A3BF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C09B8FCC-41D6-423D-9FDD-936F5AA2B9A4}" type="pres">
      <dgm:prSet presAssocID="{6476E614-8533-4BB7-AA03-EBEAA24A3BFE}" presName="iconSpace" presStyleCnt="0"/>
      <dgm:spPr/>
    </dgm:pt>
    <dgm:pt modelId="{B6F04292-A858-4E2F-8ECD-05788ABB8786}" type="pres">
      <dgm:prSet presAssocID="{6476E614-8533-4BB7-AA03-EBEAA24A3BFE}" presName="parTx" presStyleLbl="revTx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hu-HU"/>
        </a:p>
      </dgm:t>
    </dgm:pt>
    <dgm:pt modelId="{EFEC1283-79F0-49D4-A9B1-FDF399EF6BDA}" type="pres">
      <dgm:prSet presAssocID="{6476E614-8533-4BB7-AA03-EBEAA24A3BFE}" presName="txSpace" presStyleCnt="0"/>
      <dgm:spPr/>
    </dgm:pt>
    <dgm:pt modelId="{4F88A762-E489-43FF-A092-A0EF5345643D}" type="pres">
      <dgm:prSet presAssocID="{6476E614-8533-4BB7-AA03-EBEAA24A3BFE}" presName="desTx" presStyleLbl="revTx" presStyleIdx="3" presStyleCnt="4" custScaleX="111858">
        <dgm:presLayoutVars/>
      </dgm:prSet>
      <dgm:spPr/>
      <dgm:t>
        <a:bodyPr/>
        <a:lstStyle/>
        <a:p>
          <a:endParaRPr lang="hu-HU"/>
        </a:p>
      </dgm:t>
    </dgm:pt>
  </dgm:ptLst>
  <dgm:cxnLst>
    <dgm:cxn modelId="{CE2E2A45-8468-4A5F-A09F-9AAA1FB8C258}" type="presOf" srcId="{F63AF093-2120-411F-9938-B6C2CCF2A85D}" destId="{F08EAA6F-79EB-43CA-8D91-B860FE4253BB}" srcOrd="0" destOrd="0" presId="urn:microsoft.com/office/officeart/2018/5/layout/CenteredIconLabelDescriptionList"/>
    <dgm:cxn modelId="{C6117E63-939F-40D5-AAC5-BF6926703B52}" srcId="{F63AF093-2120-411F-9938-B6C2CCF2A85D}" destId="{231FE68E-22DC-451E-97E6-F8BF2750B004}" srcOrd="2" destOrd="0" parTransId="{531CB5BA-9BAE-4B70-A279-F08D40D7D7C8}" sibTransId="{E06012E9-D223-42C0-8CE0-5FE5B2BB1C72}"/>
    <dgm:cxn modelId="{3F8BF1A8-2BF4-44FD-8880-62C0C1294368}" srcId="{F63AF093-2120-411F-9938-B6C2CCF2A85D}" destId="{4175E0BC-043A-434E-8048-96FDCA982578}" srcOrd="3" destOrd="0" parTransId="{1916BEB4-F92E-41DA-9740-E27F00B9DEAD}" sibTransId="{17630A0F-BD4A-4156-9E69-2E56695BB189}"/>
    <dgm:cxn modelId="{61896D83-FF07-4AF4-8606-5F05D1F9B71D}" srcId="{E608F1AC-F074-4C5C-A468-5013A0D0FCED}" destId="{6476E614-8533-4BB7-AA03-EBEAA24A3BFE}" srcOrd="1" destOrd="0" parTransId="{4840DF27-2282-467C-8AA2-09C8C436676F}" sibTransId="{7EFDBB55-045C-4782-B965-A5AED13F8567}"/>
    <dgm:cxn modelId="{8974BDB2-8AE1-410D-A97A-4E0FDACA2E1E}" type="presOf" srcId="{A6F4D41F-4929-49B4-9574-18E32A7E3EE4}" destId="{89F3F8E9-93F5-451A-82B2-3519DCF37F9A}" srcOrd="0" destOrd="0" presId="urn:microsoft.com/office/officeart/2018/5/layout/CenteredIconLabelDescriptionList"/>
    <dgm:cxn modelId="{EDBC1D23-1C05-42B8-815E-31B8C71CC601}" type="presOf" srcId="{6476E614-8533-4BB7-AA03-EBEAA24A3BFE}" destId="{B6F04292-A858-4E2F-8ECD-05788ABB8786}" srcOrd="0" destOrd="0" presId="urn:microsoft.com/office/officeart/2018/5/layout/CenteredIconLabelDescriptionList"/>
    <dgm:cxn modelId="{2CA9C310-DF1D-42CC-B706-958AD1AD35E2}" type="presOf" srcId="{4175E0BC-043A-434E-8048-96FDCA982578}" destId="{89F3F8E9-93F5-451A-82B2-3519DCF37F9A}" srcOrd="0" destOrd="3" presId="urn:microsoft.com/office/officeart/2018/5/layout/CenteredIconLabelDescriptionList"/>
    <dgm:cxn modelId="{CD2EADA7-94E4-4A20-8268-180EF16F9593}" type="presOf" srcId="{B527C1FA-4270-4C2A-A5D2-283B2E19E922}" destId="{4F88A762-E489-43FF-A092-A0EF5345643D}" srcOrd="0" destOrd="0" presId="urn:microsoft.com/office/officeart/2018/5/layout/CenteredIconLabelDescriptionList"/>
    <dgm:cxn modelId="{B73C161D-9D3F-41D6-BFAE-5D5A323346A2}" srcId="{F63AF093-2120-411F-9938-B6C2CCF2A85D}" destId="{A6F4D41F-4929-49B4-9574-18E32A7E3EE4}" srcOrd="0" destOrd="0" parTransId="{38AA3715-F446-403F-8A3F-6D92B04AC9FB}" sibTransId="{D55D368B-732F-4E6E-85E2-3902955B4B8C}"/>
    <dgm:cxn modelId="{CBC4CED6-5608-44B7-BE2F-5D01AA3D3A82}" type="presOf" srcId="{60BB7541-298D-4E36-ADEB-1076ACDDC579}" destId="{4F88A762-E489-43FF-A092-A0EF5345643D}" srcOrd="0" destOrd="2" presId="urn:microsoft.com/office/officeart/2018/5/layout/CenteredIconLabelDescriptionList"/>
    <dgm:cxn modelId="{ECA45CBD-F5F8-4CD5-A65D-5F15BA9BC34C}" srcId="{F63AF093-2120-411F-9938-B6C2CCF2A85D}" destId="{83C1F112-2505-4D55-9B59-BA0DEEDE89D0}" srcOrd="1" destOrd="0" parTransId="{5B7C5063-3774-486C-B042-458EA2DAEA77}" sibTransId="{DBF223C3-88A3-4114-BD30-0869526054A7}"/>
    <dgm:cxn modelId="{C63E40D9-73CE-4C02-B3E3-8B9294DEB0D7}" type="presOf" srcId="{231FE68E-22DC-451E-97E6-F8BF2750B004}" destId="{89F3F8E9-93F5-451A-82B2-3519DCF37F9A}" srcOrd="0" destOrd="2" presId="urn:microsoft.com/office/officeart/2018/5/layout/CenteredIconLabelDescriptionList"/>
    <dgm:cxn modelId="{2F6D0083-B00C-4990-88E7-125A3ED3C182}" srcId="{6476E614-8533-4BB7-AA03-EBEAA24A3BFE}" destId="{B527C1FA-4270-4C2A-A5D2-283B2E19E922}" srcOrd="0" destOrd="0" parTransId="{BAF4C6DC-ECB9-4D49-9613-D09C1A18E3F9}" sibTransId="{80B53B8E-2666-4F00-994F-6F65C2A6BBA5}"/>
    <dgm:cxn modelId="{6B8A4C14-DCA2-4D98-8168-72CAAD68C50D}" srcId="{6476E614-8533-4BB7-AA03-EBEAA24A3BFE}" destId="{60BB7541-298D-4E36-ADEB-1076ACDDC579}" srcOrd="2" destOrd="0" parTransId="{6D271C13-C5CF-4707-8945-2D4640147D57}" sibTransId="{E1D77404-F5A3-458F-B185-4C3F376E2AAC}"/>
    <dgm:cxn modelId="{09826D0E-1AD9-4735-86FB-572F46C2A9DC}" type="presOf" srcId="{71542056-CB47-41A6-8B93-B64C22901C91}" destId="{4F88A762-E489-43FF-A092-A0EF5345643D}" srcOrd="0" destOrd="1" presId="urn:microsoft.com/office/officeart/2018/5/layout/CenteredIconLabelDescriptionList"/>
    <dgm:cxn modelId="{28412DA9-CEE6-4479-9046-527ACDAFC2B8}" type="presOf" srcId="{E608F1AC-F074-4C5C-A468-5013A0D0FCED}" destId="{C08C642D-0F9A-4BB1-8964-5BB44FEC9A43}" srcOrd="0" destOrd="0" presId="urn:microsoft.com/office/officeart/2018/5/layout/CenteredIconLabelDescriptionList"/>
    <dgm:cxn modelId="{5F3D0643-361B-4DD9-9386-D4ECD8B79085}" srcId="{6476E614-8533-4BB7-AA03-EBEAA24A3BFE}" destId="{71542056-CB47-41A6-8B93-B64C22901C91}" srcOrd="1" destOrd="0" parTransId="{03EB203D-C4FC-48F0-9103-87E8923E36E5}" sibTransId="{A34AD795-AB59-48D4-B849-901B1D3E68CA}"/>
    <dgm:cxn modelId="{0A97A347-1504-442F-97CC-48E05862ED9A}" type="presOf" srcId="{83C1F112-2505-4D55-9B59-BA0DEEDE89D0}" destId="{89F3F8E9-93F5-451A-82B2-3519DCF37F9A}" srcOrd="0" destOrd="1" presId="urn:microsoft.com/office/officeart/2018/5/layout/CenteredIconLabelDescriptionList"/>
    <dgm:cxn modelId="{2A72B28B-D6B5-4688-81DA-2CD107ADA7AF}" srcId="{E608F1AC-F074-4C5C-A468-5013A0D0FCED}" destId="{F63AF093-2120-411F-9938-B6C2CCF2A85D}" srcOrd="0" destOrd="0" parTransId="{97280F6D-9EBB-4835-ADC3-C0074501EDE3}" sibTransId="{3E2A4BD7-2D43-4187-B823-2F7217529192}"/>
    <dgm:cxn modelId="{ED92B575-6621-4604-9F06-6527876FC62C}" type="presParOf" srcId="{C08C642D-0F9A-4BB1-8964-5BB44FEC9A43}" destId="{931529D9-1CB8-4C2C-A964-2DCA14B3CE92}" srcOrd="0" destOrd="0" presId="urn:microsoft.com/office/officeart/2018/5/layout/CenteredIconLabelDescriptionList"/>
    <dgm:cxn modelId="{EC136265-A05D-4AED-896F-0CA08FA74821}" type="presParOf" srcId="{931529D9-1CB8-4C2C-A964-2DCA14B3CE92}" destId="{AD0F5E7F-BF80-4698-8D1B-B9FD1949A69F}" srcOrd="0" destOrd="0" presId="urn:microsoft.com/office/officeart/2018/5/layout/CenteredIconLabelDescriptionList"/>
    <dgm:cxn modelId="{3AE3260A-B068-4CD6-812A-A055111C6D2A}" type="presParOf" srcId="{931529D9-1CB8-4C2C-A964-2DCA14B3CE92}" destId="{B07CDD3B-31CD-4A80-BC61-42B2A042DAD1}" srcOrd="1" destOrd="0" presId="urn:microsoft.com/office/officeart/2018/5/layout/CenteredIconLabelDescriptionList"/>
    <dgm:cxn modelId="{45497EEF-6220-43CA-B3DE-D22D891C9DC2}" type="presParOf" srcId="{931529D9-1CB8-4C2C-A964-2DCA14B3CE92}" destId="{F08EAA6F-79EB-43CA-8D91-B860FE4253BB}" srcOrd="2" destOrd="0" presId="urn:microsoft.com/office/officeart/2018/5/layout/CenteredIconLabelDescriptionList"/>
    <dgm:cxn modelId="{EF396455-5043-454D-B29A-3560B8DBFAE6}" type="presParOf" srcId="{931529D9-1CB8-4C2C-A964-2DCA14B3CE92}" destId="{A0E5BC24-BCC7-4723-AFBE-82A9144A389A}" srcOrd="3" destOrd="0" presId="urn:microsoft.com/office/officeart/2018/5/layout/CenteredIconLabelDescriptionList"/>
    <dgm:cxn modelId="{EA2CE6DA-C70C-47A4-A943-7025F803A329}" type="presParOf" srcId="{931529D9-1CB8-4C2C-A964-2DCA14B3CE92}" destId="{89F3F8E9-93F5-451A-82B2-3519DCF37F9A}" srcOrd="4" destOrd="0" presId="urn:microsoft.com/office/officeart/2018/5/layout/CenteredIconLabelDescriptionList"/>
    <dgm:cxn modelId="{872343A4-9329-4288-8BC6-A78FF35FD91C}" type="presParOf" srcId="{C08C642D-0F9A-4BB1-8964-5BB44FEC9A43}" destId="{11443661-7CC2-43F8-8B46-53B09E643C7B}" srcOrd="1" destOrd="0" presId="urn:microsoft.com/office/officeart/2018/5/layout/CenteredIconLabelDescriptionList"/>
    <dgm:cxn modelId="{7339712A-568C-4A4D-8F0C-95C88A053B2D}" type="presParOf" srcId="{C08C642D-0F9A-4BB1-8964-5BB44FEC9A43}" destId="{AE9C2EC3-2589-41D0-8708-6C9331E1D711}" srcOrd="2" destOrd="0" presId="urn:microsoft.com/office/officeart/2018/5/layout/CenteredIconLabelDescriptionList"/>
    <dgm:cxn modelId="{0F2CA353-0F65-4BC3-9F78-76194BECC306}" type="presParOf" srcId="{AE9C2EC3-2589-41D0-8708-6C9331E1D711}" destId="{875682FB-F7D0-4041-A1D9-547FBCBFA353}" srcOrd="0" destOrd="0" presId="urn:microsoft.com/office/officeart/2018/5/layout/CenteredIconLabelDescriptionList"/>
    <dgm:cxn modelId="{79A699CE-0DDE-4A6A-91A3-C89EE386A6D8}" type="presParOf" srcId="{AE9C2EC3-2589-41D0-8708-6C9331E1D711}" destId="{C09B8FCC-41D6-423D-9FDD-936F5AA2B9A4}" srcOrd="1" destOrd="0" presId="urn:microsoft.com/office/officeart/2018/5/layout/CenteredIconLabelDescriptionList"/>
    <dgm:cxn modelId="{2BBA47A9-9B17-496E-A4A5-1CA78C2FA693}" type="presParOf" srcId="{AE9C2EC3-2589-41D0-8708-6C9331E1D711}" destId="{B6F04292-A858-4E2F-8ECD-05788ABB8786}" srcOrd="2" destOrd="0" presId="urn:microsoft.com/office/officeart/2018/5/layout/CenteredIconLabelDescriptionList"/>
    <dgm:cxn modelId="{30998116-E942-45DD-BFE1-B0788BC323CC}" type="presParOf" srcId="{AE9C2EC3-2589-41D0-8708-6C9331E1D711}" destId="{EFEC1283-79F0-49D4-A9B1-FDF399EF6BDA}" srcOrd="3" destOrd="0" presId="urn:microsoft.com/office/officeart/2018/5/layout/CenteredIconLabelDescriptionList"/>
    <dgm:cxn modelId="{D47982DB-E99B-4341-9CF5-FE3D91C592E7}" type="presParOf" srcId="{AE9C2EC3-2589-41D0-8708-6C9331E1D711}" destId="{4F88A762-E489-43FF-A092-A0EF5345643D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793ADA1-9B56-43FD-A9BE-61D0EFE2C941}" type="doc">
      <dgm:prSet loTypeId="urn:microsoft.com/office/officeart/2018/2/layout/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D8C7B4E-5B7F-4128-BFFB-C49B221C98F8}">
      <dgm:prSet custT="1"/>
      <dgm:spPr/>
      <dgm:t>
        <a:bodyPr/>
        <a:lstStyle/>
        <a:p>
          <a:pPr>
            <a:defRPr b="1"/>
          </a:pPr>
          <a:r>
            <a:rPr lang="en-GB" sz="2400" dirty="0"/>
            <a:t>“</a:t>
          </a:r>
          <a:r>
            <a:rPr lang="hu-HU" sz="2400" dirty="0"/>
            <a:t>Mért nem kerül a </a:t>
          </a:r>
          <a:r>
            <a:rPr lang="hu-HU" sz="2400" dirty="0" err="1"/>
            <a:t>zadari</a:t>
          </a:r>
          <a:r>
            <a:rPr lang="hu-HU" sz="2400" dirty="0"/>
            <a:t> söpredék bíróság elé gyilkossági kísérletért</a:t>
          </a:r>
          <a:r>
            <a:rPr lang="de-AT" sz="2400" dirty="0"/>
            <a:t>?“</a:t>
          </a:r>
          <a:endParaRPr lang="en-US" sz="2400" dirty="0"/>
        </a:p>
      </dgm:t>
    </dgm:pt>
    <dgm:pt modelId="{3AB64841-2E9C-4762-9E74-D7565D1D1912}" type="parTrans" cxnId="{838F1FDF-E201-49E3-BA28-E0D559F718DB}">
      <dgm:prSet/>
      <dgm:spPr/>
      <dgm:t>
        <a:bodyPr/>
        <a:lstStyle/>
        <a:p>
          <a:endParaRPr lang="en-US"/>
        </a:p>
      </dgm:t>
    </dgm:pt>
    <dgm:pt modelId="{2CE17FEE-721C-4A79-9F9A-19DDBB0A0948}" type="sibTrans" cxnId="{838F1FDF-E201-49E3-BA28-E0D559F718DB}">
      <dgm:prSet/>
      <dgm:spPr/>
      <dgm:t>
        <a:bodyPr/>
        <a:lstStyle/>
        <a:p>
          <a:endParaRPr lang="en-US"/>
        </a:p>
      </dgm:t>
    </dgm:pt>
    <dgm:pt modelId="{4FFE3EE5-3464-46F9-AD38-B35EB7B57E70}">
      <dgm:prSet/>
      <dgm:spPr/>
      <dgm:t>
        <a:bodyPr/>
        <a:lstStyle/>
        <a:p>
          <a:r>
            <a:rPr lang="hu-HU" dirty="0"/>
            <a:t>Vád tényként való közlése az erősen negatív „söpredék” szó használatával együtt</a:t>
          </a:r>
          <a:endParaRPr lang="en-US" dirty="0"/>
        </a:p>
      </dgm:t>
    </dgm:pt>
    <dgm:pt modelId="{925491A6-D290-46D8-9754-6755D2D713B4}" type="parTrans" cxnId="{3C8874BB-EBDA-45D7-A2AB-7486D33BE2A6}">
      <dgm:prSet/>
      <dgm:spPr/>
      <dgm:t>
        <a:bodyPr/>
        <a:lstStyle/>
        <a:p>
          <a:endParaRPr lang="en-US"/>
        </a:p>
      </dgm:t>
    </dgm:pt>
    <dgm:pt modelId="{40E9EAB6-5F8E-45F0-A380-A3AA726326D2}" type="sibTrans" cxnId="{3C8874BB-EBDA-45D7-A2AB-7486D33BE2A6}">
      <dgm:prSet/>
      <dgm:spPr/>
      <dgm:t>
        <a:bodyPr/>
        <a:lstStyle/>
        <a:p>
          <a:endParaRPr lang="en-US"/>
        </a:p>
      </dgm:t>
    </dgm:pt>
    <dgm:pt modelId="{24E058EA-3650-4D1C-9282-138CC4B2A2B8}">
      <dgm:prSet/>
      <dgm:spPr/>
      <dgm:t>
        <a:bodyPr/>
        <a:lstStyle/>
        <a:p>
          <a:r>
            <a:rPr lang="hu-HU" dirty="0"/>
            <a:t>Rávezető kérdés használata a címben, ami igazságtalanságra és bűnösségre utal</a:t>
          </a:r>
          <a:r>
            <a:rPr lang="de-AT" dirty="0"/>
            <a:t>.</a:t>
          </a:r>
          <a:endParaRPr lang="en-US" dirty="0"/>
        </a:p>
      </dgm:t>
    </dgm:pt>
    <dgm:pt modelId="{F1B4DBB6-4DBB-4503-83D6-B843E112F0A2}" type="parTrans" cxnId="{07504BB2-D6A0-4EE0-AD7E-3DDF3A3935F3}">
      <dgm:prSet/>
      <dgm:spPr/>
      <dgm:t>
        <a:bodyPr/>
        <a:lstStyle/>
        <a:p>
          <a:endParaRPr lang="en-US"/>
        </a:p>
      </dgm:t>
    </dgm:pt>
    <dgm:pt modelId="{D77EB759-9EBC-40C8-8DC5-B94E4D640FD5}" type="sibTrans" cxnId="{07504BB2-D6A0-4EE0-AD7E-3DDF3A3935F3}">
      <dgm:prSet/>
      <dgm:spPr/>
      <dgm:t>
        <a:bodyPr/>
        <a:lstStyle/>
        <a:p>
          <a:endParaRPr lang="en-US"/>
        </a:p>
      </dgm:t>
    </dgm:pt>
    <dgm:pt modelId="{70EB790E-F6DF-4489-943F-90510098DA03}">
      <dgm:prSet custT="1"/>
      <dgm:spPr/>
      <dgm:t>
        <a:bodyPr/>
        <a:lstStyle/>
        <a:p>
          <a:pPr>
            <a:defRPr b="1"/>
          </a:pPr>
          <a:r>
            <a:rPr lang="en-GB" sz="2400" dirty="0"/>
            <a:t>“</a:t>
          </a:r>
          <a:r>
            <a:rPr lang="hu-HU" sz="2400" dirty="0"/>
            <a:t>Két lengyel megverte a taxisofőrt</a:t>
          </a:r>
          <a:r>
            <a:rPr lang="en-GB" sz="2400" dirty="0"/>
            <a:t>” (</a:t>
          </a:r>
          <a:r>
            <a:rPr lang="hu-HU" sz="2400" dirty="0"/>
            <a:t>horvát média</a:t>
          </a:r>
          <a:r>
            <a:rPr lang="en-GB" sz="2400" dirty="0"/>
            <a:t>)</a:t>
          </a:r>
          <a:endParaRPr lang="en-US" sz="2400" dirty="0"/>
        </a:p>
      </dgm:t>
    </dgm:pt>
    <dgm:pt modelId="{060F06BD-48D4-4098-B282-CA58FF69A9E0}" type="parTrans" cxnId="{5989CEE0-0763-42DF-8668-D67E4E8BE8B9}">
      <dgm:prSet/>
      <dgm:spPr/>
      <dgm:t>
        <a:bodyPr/>
        <a:lstStyle/>
        <a:p>
          <a:endParaRPr lang="en-US"/>
        </a:p>
      </dgm:t>
    </dgm:pt>
    <dgm:pt modelId="{FD3BCF1C-35B7-4E6B-92F2-AEF9BDF51D3E}" type="sibTrans" cxnId="{5989CEE0-0763-42DF-8668-D67E4E8BE8B9}">
      <dgm:prSet/>
      <dgm:spPr/>
      <dgm:t>
        <a:bodyPr/>
        <a:lstStyle/>
        <a:p>
          <a:endParaRPr lang="en-US"/>
        </a:p>
      </dgm:t>
    </dgm:pt>
    <dgm:pt modelId="{211AEAF2-AB2B-4D92-808E-4EE6081AD30D}">
      <dgm:prSet/>
      <dgm:spPr/>
      <dgm:t>
        <a:bodyPr/>
        <a:lstStyle/>
        <a:p>
          <a:r>
            <a:rPr lang="hu-HU" dirty="0"/>
            <a:t>Vád tényként való közlése</a:t>
          </a:r>
          <a:endParaRPr lang="en-US" dirty="0"/>
        </a:p>
      </dgm:t>
    </dgm:pt>
    <dgm:pt modelId="{3ABD43EB-FE3D-4CF0-8794-B29CDE9626A8}" type="parTrans" cxnId="{70D9540D-BADF-4628-A2D9-DFD8FEC483E7}">
      <dgm:prSet/>
      <dgm:spPr/>
      <dgm:t>
        <a:bodyPr/>
        <a:lstStyle/>
        <a:p>
          <a:endParaRPr lang="en-US"/>
        </a:p>
      </dgm:t>
    </dgm:pt>
    <dgm:pt modelId="{27EFC4A7-0F7A-48D1-B412-37DC1C5A0256}" type="sibTrans" cxnId="{70D9540D-BADF-4628-A2D9-DFD8FEC483E7}">
      <dgm:prSet/>
      <dgm:spPr/>
      <dgm:t>
        <a:bodyPr/>
        <a:lstStyle/>
        <a:p>
          <a:endParaRPr lang="en-US"/>
        </a:p>
      </dgm:t>
    </dgm:pt>
    <dgm:pt modelId="{2CE368D4-4C9F-45CF-B37B-DBC070E08E6F}">
      <dgm:prSet/>
      <dgm:spPr/>
      <dgm:t>
        <a:bodyPr/>
        <a:lstStyle/>
        <a:p>
          <a:r>
            <a:rPr lang="hu-HU" dirty="0"/>
            <a:t>Külföldi állampolgárságra való utalás</a:t>
          </a:r>
          <a:endParaRPr lang="en-US" dirty="0"/>
        </a:p>
      </dgm:t>
    </dgm:pt>
    <dgm:pt modelId="{DC93D333-7BD5-4198-A409-CAB3A9F0654D}" type="parTrans" cxnId="{59DE1E5C-AD07-42C7-AE93-B88C87D072AA}">
      <dgm:prSet/>
      <dgm:spPr/>
      <dgm:t>
        <a:bodyPr/>
        <a:lstStyle/>
        <a:p>
          <a:endParaRPr lang="en-US"/>
        </a:p>
      </dgm:t>
    </dgm:pt>
    <dgm:pt modelId="{1A4F02BD-145B-4A48-B2C6-4DF8C02C32BC}" type="sibTrans" cxnId="{59DE1E5C-AD07-42C7-AE93-B88C87D072AA}">
      <dgm:prSet/>
      <dgm:spPr/>
      <dgm:t>
        <a:bodyPr/>
        <a:lstStyle/>
        <a:p>
          <a:endParaRPr lang="en-US"/>
        </a:p>
      </dgm:t>
    </dgm:pt>
    <dgm:pt modelId="{D9E02E4F-5909-469A-A20C-9ABC446E60FF}" type="pres">
      <dgm:prSet presAssocID="{0793ADA1-9B56-43FD-A9BE-61D0EFE2C941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AFBC3C70-EA3A-49F2-A015-6888B1684332}" type="pres">
      <dgm:prSet presAssocID="{9D8C7B4E-5B7F-4128-BFFB-C49B221C98F8}" presName="compNode" presStyleCnt="0"/>
      <dgm:spPr/>
    </dgm:pt>
    <dgm:pt modelId="{01598B97-4B07-4FB0-8B3E-D635CFE58B95}" type="pres">
      <dgm:prSet presAssocID="{9D8C7B4E-5B7F-4128-BFFB-C49B221C98F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BCEA752D-45BB-46F8-8396-18A2F3537493}" type="pres">
      <dgm:prSet presAssocID="{9D8C7B4E-5B7F-4128-BFFB-C49B221C98F8}" presName="iconSpace" presStyleCnt="0"/>
      <dgm:spPr/>
    </dgm:pt>
    <dgm:pt modelId="{6FE1552B-2313-43B5-8AC5-E74ED8B49861}" type="pres">
      <dgm:prSet presAssocID="{9D8C7B4E-5B7F-4128-BFFB-C49B221C98F8}" presName="parTx" presStyleLbl="revTx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hu-HU"/>
        </a:p>
      </dgm:t>
    </dgm:pt>
    <dgm:pt modelId="{40D7EDB2-2208-4007-A963-2CCB11DC5B51}" type="pres">
      <dgm:prSet presAssocID="{9D8C7B4E-5B7F-4128-BFFB-C49B221C98F8}" presName="txSpace" presStyleCnt="0"/>
      <dgm:spPr/>
    </dgm:pt>
    <dgm:pt modelId="{5850117A-B392-4E31-8C18-B12DA6165516}" type="pres">
      <dgm:prSet presAssocID="{9D8C7B4E-5B7F-4128-BFFB-C49B221C98F8}" presName="desTx" presStyleLbl="revTx" presStyleIdx="1" presStyleCnt="4">
        <dgm:presLayoutVars/>
      </dgm:prSet>
      <dgm:spPr/>
      <dgm:t>
        <a:bodyPr/>
        <a:lstStyle/>
        <a:p>
          <a:endParaRPr lang="hu-HU"/>
        </a:p>
      </dgm:t>
    </dgm:pt>
    <dgm:pt modelId="{8067B4A4-B5D2-4B59-9E0B-F73FC3202EC2}" type="pres">
      <dgm:prSet presAssocID="{2CE17FEE-721C-4A79-9F9A-19DDBB0A0948}" presName="sibTrans" presStyleCnt="0"/>
      <dgm:spPr/>
    </dgm:pt>
    <dgm:pt modelId="{B0A6F16B-38AB-4D72-97BF-D18121895EC6}" type="pres">
      <dgm:prSet presAssocID="{70EB790E-F6DF-4489-943F-90510098DA03}" presName="compNode" presStyleCnt="0"/>
      <dgm:spPr/>
    </dgm:pt>
    <dgm:pt modelId="{DF690559-365F-46F9-AE97-117E1A8A2749}" type="pres">
      <dgm:prSet presAssocID="{70EB790E-F6DF-4489-943F-90510098DA03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06FC8148-4D07-4ABD-A2CA-FF94376845FF}" type="pres">
      <dgm:prSet presAssocID="{70EB790E-F6DF-4489-943F-90510098DA03}" presName="iconSpace" presStyleCnt="0"/>
      <dgm:spPr/>
    </dgm:pt>
    <dgm:pt modelId="{66F9FF30-2738-46F7-B3AE-9BD128FCB69E}" type="pres">
      <dgm:prSet presAssocID="{70EB790E-F6DF-4489-943F-90510098DA03}" presName="parTx" presStyleLbl="revTx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hu-HU"/>
        </a:p>
      </dgm:t>
    </dgm:pt>
    <dgm:pt modelId="{E6FC68D4-924F-4DCC-A6C2-FE28AB589AB2}" type="pres">
      <dgm:prSet presAssocID="{70EB790E-F6DF-4489-943F-90510098DA03}" presName="txSpace" presStyleCnt="0"/>
      <dgm:spPr/>
    </dgm:pt>
    <dgm:pt modelId="{F8A4FD00-836F-472F-BEAB-A806BEA8E799}" type="pres">
      <dgm:prSet presAssocID="{70EB790E-F6DF-4489-943F-90510098DA03}" presName="desTx" presStyleLbl="revTx" presStyleIdx="3" presStyleCnt="4">
        <dgm:presLayoutVars/>
      </dgm:prSet>
      <dgm:spPr/>
      <dgm:t>
        <a:bodyPr/>
        <a:lstStyle/>
        <a:p>
          <a:endParaRPr lang="hu-HU"/>
        </a:p>
      </dgm:t>
    </dgm:pt>
  </dgm:ptLst>
  <dgm:cxnLst>
    <dgm:cxn modelId="{8E2C5C71-91AD-4612-8143-E52F2F4EB95C}" type="presOf" srcId="{4FFE3EE5-3464-46F9-AD38-B35EB7B57E70}" destId="{5850117A-B392-4E31-8C18-B12DA6165516}" srcOrd="0" destOrd="0" presId="urn:microsoft.com/office/officeart/2018/2/layout/IconLabelDescriptionList"/>
    <dgm:cxn modelId="{9B0863A1-45FF-47CA-B9BF-756CD77A7082}" type="presOf" srcId="{0793ADA1-9B56-43FD-A9BE-61D0EFE2C941}" destId="{D9E02E4F-5909-469A-A20C-9ABC446E60FF}" srcOrd="0" destOrd="0" presId="urn:microsoft.com/office/officeart/2018/2/layout/IconLabelDescriptionList"/>
    <dgm:cxn modelId="{68A01394-B48A-48C3-947A-022DD806F87F}" type="presOf" srcId="{2CE368D4-4C9F-45CF-B37B-DBC070E08E6F}" destId="{F8A4FD00-836F-472F-BEAB-A806BEA8E799}" srcOrd="0" destOrd="1" presId="urn:microsoft.com/office/officeart/2018/2/layout/IconLabelDescriptionList"/>
    <dgm:cxn modelId="{3C8874BB-EBDA-45D7-A2AB-7486D33BE2A6}" srcId="{9D8C7B4E-5B7F-4128-BFFB-C49B221C98F8}" destId="{4FFE3EE5-3464-46F9-AD38-B35EB7B57E70}" srcOrd="0" destOrd="0" parTransId="{925491A6-D290-46D8-9754-6755D2D713B4}" sibTransId="{40E9EAB6-5F8E-45F0-A380-A3AA726326D2}"/>
    <dgm:cxn modelId="{769DEF52-D740-4234-A054-928305B8301E}" type="presOf" srcId="{9D8C7B4E-5B7F-4128-BFFB-C49B221C98F8}" destId="{6FE1552B-2313-43B5-8AC5-E74ED8B49861}" srcOrd="0" destOrd="0" presId="urn:microsoft.com/office/officeart/2018/2/layout/IconLabelDescriptionList"/>
    <dgm:cxn modelId="{59DFDB19-B577-4E40-B4A1-9D2EBB104F08}" type="presOf" srcId="{211AEAF2-AB2B-4D92-808E-4EE6081AD30D}" destId="{F8A4FD00-836F-472F-BEAB-A806BEA8E799}" srcOrd="0" destOrd="0" presId="urn:microsoft.com/office/officeart/2018/2/layout/IconLabelDescriptionList"/>
    <dgm:cxn modelId="{0D8DC98C-327F-4ADF-BE69-C447D038608B}" type="presOf" srcId="{24E058EA-3650-4D1C-9282-138CC4B2A2B8}" destId="{5850117A-B392-4E31-8C18-B12DA6165516}" srcOrd="0" destOrd="1" presId="urn:microsoft.com/office/officeart/2018/2/layout/IconLabelDescriptionList"/>
    <dgm:cxn modelId="{838F1FDF-E201-49E3-BA28-E0D559F718DB}" srcId="{0793ADA1-9B56-43FD-A9BE-61D0EFE2C941}" destId="{9D8C7B4E-5B7F-4128-BFFB-C49B221C98F8}" srcOrd="0" destOrd="0" parTransId="{3AB64841-2E9C-4762-9E74-D7565D1D1912}" sibTransId="{2CE17FEE-721C-4A79-9F9A-19DDBB0A0948}"/>
    <dgm:cxn modelId="{70D9540D-BADF-4628-A2D9-DFD8FEC483E7}" srcId="{70EB790E-F6DF-4489-943F-90510098DA03}" destId="{211AEAF2-AB2B-4D92-808E-4EE6081AD30D}" srcOrd="0" destOrd="0" parTransId="{3ABD43EB-FE3D-4CF0-8794-B29CDE9626A8}" sibTransId="{27EFC4A7-0F7A-48D1-B412-37DC1C5A0256}"/>
    <dgm:cxn modelId="{2849925E-8A25-44D0-92EA-611B388CA2FB}" type="presOf" srcId="{70EB790E-F6DF-4489-943F-90510098DA03}" destId="{66F9FF30-2738-46F7-B3AE-9BD128FCB69E}" srcOrd="0" destOrd="0" presId="urn:microsoft.com/office/officeart/2018/2/layout/IconLabelDescriptionList"/>
    <dgm:cxn modelId="{07504BB2-D6A0-4EE0-AD7E-3DDF3A3935F3}" srcId="{9D8C7B4E-5B7F-4128-BFFB-C49B221C98F8}" destId="{24E058EA-3650-4D1C-9282-138CC4B2A2B8}" srcOrd="1" destOrd="0" parTransId="{F1B4DBB6-4DBB-4503-83D6-B843E112F0A2}" sibTransId="{D77EB759-9EBC-40C8-8DC5-B94E4D640FD5}"/>
    <dgm:cxn modelId="{5989CEE0-0763-42DF-8668-D67E4E8BE8B9}" srcId="{0793ADA1-9B56-43FD-A9BE-61D0EFE2C941}" destId="{70EB790E-F6DF-4489-943F-90510098DA03}" srcOrd="1" destOrd="0" parTransId="{060F06BD-48D4-4098-B282-CA58FF69A9E0}" sibTransId="{FD3BCF1C-35B7-4E6B-92F2-AEF9BDF51D3E}"/>
    <dgm:cxn modelId="{59DE1E5C-AD07-42C7-AE93-B88C87D072AA}" srcId="{70EB790E-F6DF-4489-943F-90510098DA03}" destId="{2CE368D4-4C9F-45CF-B37B-DBC070E08E6F}" srcOrd="1" destOrd="0" parTransId="{DC93D333-7BD5-4198-A409-CAB3A9F0654D}" sibTransId="{1A4F02BD-145B-4A48-B2C6-4DF8C02C32BC}"/>
    <dgm:cxn modelId="{2A1715AB-F62F-4177-AB12-40473A1A8F05}" type="presParOf" srcId="{D9E02E4F-5909-469A-A20C-9ABC446E60FF}" destId="{AFBC3C70-EA3A-49F2-A015-6888B1684332}" srcOrd="0" destOrd="0" presId="urn:microsoft.com/office/officeart/2018/2/layout/IconLabelDescriptionList"/>
    <dgm:cxn modelId="{A5E0AC76-D54D-4E9B-9E62-A5BCF24D965F}" type="presParOf" srcId="{AFBC3C70-EA3A-49F2-A015-6888B1684332}" destId="{01598B97-4B07-4FB0-8B3E-D635CFE58B95}" srcOrd="0" destOrd="0" presId="urn:microsoft.com/office/officeart/2018/2/layout/IconLabelDescriptionList"/>
    <dgm:cxn modelId="{D555D4D0-BBDA-49C7-AA56-20A6F305C10B}" type="presParOf" srcId="{AFBC3C70-EA3A-49F2-A015-6888B1684332}" destId="{BCEA752D-45BB-46F8-8396-18A2F3537493}" srcOrd="1" destOrd="0" presId="urn:microsoft.com/office/officeart/2018/2/layout/IconLabelDescriptionList"/>
    <dgm:cxn modelId="{C4A09594-5F78-422D-96B2-857329773560}" type="presParOf" srcId="{AFBC3C70-EA3A-49F2-A015-6888B1684332}" destId="{6FE1552B-2313-43B5-8AC5-E74ED8B49861}" srcOrd="2" destOrd="0" presId="urn:microsoft.com/office/officeart/2018/2/layout/IconLabelDescriptionList"/>
    <dgm:cxn modelId="{9A1E0B1B-197F-471A-AFA8-FE39A6886CB9}" type="presParOf" srcId="{AFBC3C70-EA3A-49F2-A015-6888B1684332}" destId="{40D7EDB2-2208-4007-A963-2CCB11DC5B51}" srcOrd="3" destOrd="0" presId="urn:microsoft.com/office/officeart/2018/2/layout/IconLabelDescriptionList"/>
    <dgm:cxn modelId="{B1158E06-72CA-489E-81F1-FD726F162A7F}" type="presParOf" srcId="{AFBC3C70-EA3A-49F2-A015-6888B1684332}" destId="{5850117A-B392-4E31-8C18-B12DA6165516}" srcOrd="4" destOrd="0" presId="urn:microsoft.com/office/officeart/2018/2/layout/IconLabelDescriptionList"/>
    <dgm:cxn modelId="{281B52F6-29F3-4596-9597-D20A37388A9C}" type="presParOf" srcId="{D9E02E4F-5909-469A-A20C-9ABC446E60FF}" destId="{8067B4A4-B5D2-4B59-9E0B-F73FC3202EC2}" srcOrd="1" destOrd="0" presId="urn:microsoft.com/office/officeart/2018/2/layout/IconLabelDescriptionList"/>
    <dgm:cxn modelId="{5B20E325-7683-4994-AEC8-9B9600627DC3}" type="presParOf" srcId="{D9E02E4F-5909-469A-A20C-9ABC446E60FF}" destId="{B0A6F16B-38AB-4D72-97BF-D18121895EC6}" srcOrd="2" destOrd="0" presId="urn:microsoft.com/office/officeart/2018/2/layout/IconLabelDescriptionList"/>
    <dgm:cxn modelId="{9993AE01-97A4-4D0E-8496-C9686BB9A0EC}" type="presParOf" srcId="{B0A6F16B-38AB-4D72-97BF-D18121895EC6}" destId="{DF690559-365F-46F9-AE97-117E1A8A2749}" srcOrd="0" destOrd="0" presId="urn:microsoft.com/office/officeart/2018/2/layout/IconLabelDescriptionList"/>
    <dgm:cxn modelId="{2E141E56-4ABF-4A31-95A5-102C7CA89B16}" type="presParOf" srcId="{B0A6F16B-38AB-4D72-97BF-D18121895EC6}" destId="{06FC8148-4D07-4ABD-A2CA-FF94376845FF}" srcOrd="1" destOrd="0" presId="urn:microsoft.com/office/officeart/2018/2/layout/IconLabelDescriptionList"/>
    <dgm:cxn modelId="{D48668DB-9D10-4FB0-9F42-BB5D8A96166B}" type="presParOf" srcId="{B0A6F16B-38AB-4D72-97BF-D18121895EC6}" destId="{66F9FF30-2738-46F7-B3AE-9BD128FCB69E}" srcOrd="2" destOrd="0" presId="urn:microsoft.com/office/officeart/2018/2/layout/IconLabelDescriptionList"/>
    <dgm:cxn modelId="{E579527C-CCCA-4A51-981D-39D8FF3AD27C}" type="presParOf" srcId="{B0A6F16B-38AB-4D72-97BF-D18121895EC6}" destId="{E6FC68D4-924F-4DCC-A6C2-FE28AB589AB2}" srcOrd="3" destOrd="0" presId="urn:microsoft.com/office/officeart/2018/2/layout/IconLabelDescriptionList"/>
    <dgm:cxn modelId="{BA8C4B7A-612A-42DE-AEBE-5CA44D699155}" type="presParOf" srcId="{B0A6F16B-38AB-4D72-97BF-D18121895EC6}" destId="{F8A4FD00-836F-472F-BEAB-A806BEA8E799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125C5D-0907-4A08-B76D-AFA71E10B9CB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2F804C8-26D6-4804-B36B-064794E34D58}">
      <dgm:prSet custT="1"/>
      <dgm:spPr/>
      <dgm:t>
        <a:bodyPr/>
        <a:lstStyle/>
        <a:p>
          <a:r>
            <a:rPr lang="de-AT" sz="2400" dirty="0"/>
            <a:t>„</a:t>
          </a:r>
          <a:r>
            <a:rPr lang="hu-HU" sz="2400" dirty="0"/>
            <a:t>Mobilt lopott az algériai barbár</a:t>
          </a:r>
          <a:r>
            <a:rPr lang="de-AT" sz="2400" dirty="0"/>
            <a:t>…“ (</a:t>
          </a:r>
          <a:r>
            <a:rPr lang="hu-HU" sz="2400" dirty="0"/>
            <a:t>horvát média</a:t>
          </a:r>
          <a:r>
            <a:rPr lang="de-AT" sz="2400" dirty="0"/>
            <a:t>) </a:t>
          </a:r>
          <a:endParaRPr lang="en-US" sz="2400" dirty="0"/>
        </a:p>
      </dgm:t>
    </dgm:pt>
    <dgm:pt modelId="{4C56ABB6-ADC2-49B1-A218-5873AFBC77DC}" type="parTrans" cxnId="{FC4DF2E5-399D-473B-B10D-584E4B888F80}">
      <dgm:prSet/>
      <dgm:spPr/>
      <dgm:t>
        <a:bodyPr/>
        <a:lstStyle/>
        <a:p>
          <a:endParaRPr lang="en-US"/>
        </a:p>
      </dgm:t>
    </dgm:pt>
    <dgm:pt modelId="{7EC12533-45F5-462B-BCCE-36292A8C3BE6}" type="sibTrans" cxnId="{FC4DF2E5-399D-473B-B10D-584E4B888F80}">
      <dgm:prSet/>
      <dgm:spPr/>
      <dgm:t>
        <a:bodyPr/>
        <a:lstStyle/>
        <a:p>
          <a:endParaRPr lang="en-US"/>
        </a:p>
      </dgm:t>
    </dgm:pt>
    <dgm:pt modelId="{7C2EC4A9-8E9B-4588-8585-2ADBC2EB2316}">
      <dgm:prSet custT="1"/>
      <dgm:spPr/>
      <dgm:t>
        <a:bodyPr/>
        <a:lstStyle/>
        <a:p>
          <a:r>
            <a:rPr lang="hu-HU" sz="1600" dirty="0"/>
            <a:t>Külföldi, arab nemzetiségre történő utalás, amely azt is jelzi, hogy az illető muszlim</a:t>
          </a:r>
          <a:r>
            <a:rPr lang="de-AT" sz="1600" dirty="0"/>
            <a:t>.</a:t>
          </a:r>
          <a:endParaRPr lang="en-US" sz="1600" dirty="0"/>
        </a:p>
      </dgm:t>
    </dgm:pt>
    <dgm:pt modelId="{8EEEC710-810B-48BF-B0A7-285B341A772A}" type="parTrans" cxnId="{0707E78F-ED31-432E-A275-46A6A094DA51}">
      <dgm:prSet/>
      <dgm:spPr/>
      <dgm:t>
        <a:bodyPr/>
        <a:lstStyle/>
        <a:p>
          <a:endParaRPr lang="en-US"/>
        </a:p>
      </dgm:t>
    </dgm:pt>
    <dgm:pt modelId="{D4A45228-9BD5-4315-94B5-15AFFCFB1C62}" type="sibTrans" cxnId="{0707E78F-ED31-432E-A275-46A6A094DA51}">
      <dgm:prSet/>
      <dgm:spPr/>
      <dgm:t>
        <a:bodyPr/>
        <a:lstStyle/>
        <a:p>
          <a:endParaRPr lang="en-US"/>
        </a:p>
      </dgm:t>
    </dgm:pt>
    <dgm:pt modelId="{73A64562-5EF8-4A27-96A2-F6F224FF054D}">
      <dgm:prSet custT="1"/>
      <dgm:spPr/>
      <dgm:t>
        <a:bodyPr/>
        <a:lstStyle/>
        <a:p>
          <a:r>
            <a:rPr lang="hu-HU" sz="1600" dirty="0"/>
            <a:t>Vád tényként való közlése</a:t>
          </a:r>
          <a:r>
            <a:rPr lang="de-AT" sz="1600" dirty="0"/>
            <a:t>.</a:t>
          </a:r>
          <a:endParaRPr lang="en-US" sz="1600" dirty="0"/>
        </a:p>
      </dgm:t>
    </dgm:pt>
    <dgm:pt modelId="{4D3A5FCF-0B2E-4BE9-A928-D868A08AF58A}" type="parTrans" cxnId="{7B15D2D3-DBC5-4BE8-8E7E-F0A4D4AA21E5}">
      <dgm:prSet/>
      <dgm:spPr/>
      <dgm:t>
        <a:bodyPr/>
        <a:lstStyle/>
        <a:p>
          <a:endParaRPr lang="en-US"/>
        </a:p>
      </dgm:t>
    </dgm:pt>
    <dgm:pt modelId="{0FA543A6-93AB-4BFF-9C19-157586B3BA48}" type="sibTrans" cxnId="{7B15D2D3-DBC5-4BE8-8E7E-F0A4D4AA21E5}">
      <dgm:prSet/>
      <dgm:spPr/>
      <dgm:t>
        <a:bodyPr/>
        <a:lstStyle/>
        <a:p>
          <a:endParaRPr lang="en-US"/>
        </a:p>
      </dgm:t>
    </dgm:pt>
    <dgm:pt modelId="{BCFF16D9-D0FA-44EB-81E5-6E9DA7A58B28}">
      <dgm:prSet custT="1"/>
      <dgm:spPr/>
      <dgm:t>
        <a:bodyPr/>
        <a:lstStyle/>
        <a:p>
          <a:r>
            <a:rPr lang="de-AT" sz="2400" dirty="0"/>
            <a:t>„</a:t>
          </a:r>
          <a:r>
            <a:rPr lang="hu-HU" sz="2400" dirty="0"/>
            <a:t>A horvát </a:t>
          </a:r>
          <a:r>
            <a:rPr lang="hu-HU" sz="2400" dirty="0" err="1"/>
            <a:t>Escobar</a:t>
          </a:r>
          <a:r>
            <a:rPr lang="hu-HU" sz="2400" dirty="0"/>
            <a:t> a zágrábi bíróságon</a:t>
          </a:r>
          <a:r>
            <a:rPr lang="de-AT" sz="2400" dirty="0"/>
            <a:t>: </a:t>
          </a:r>
          <a:r>
            <a:rPr lang="hu-HU" sz="2400" dirty="0"/>
            <a:t>„Nem vagyok bűnös pénzmosásban, és nem kívánok semmilyen kérdésre válaszolni</a:t>
          </a:r>
          <a:r>
            <a:rPr lang="de-AT" sz="2400" dirty="0"/>
            <a:t> (</a:t>
          </a:r>
          <a:r>
            <a:rPr lang="hu-HU" sz="2400" dirty="0"/>
            <a:t>horvát</a:t>
          </a:r>
          <a:r>
            <a:rPr lang="de-AT" sz="2400" dirty="0"/>
            <a:t> m</a:t>
          </a:r>
          <a:r>
            <a:rPr lang="hu-HU" sz="2400" dirty="0"/>
            <a:t>é</a:t>
          </a:r>
          <a:r>
            <a:rPr lang="de-AT" sz="2400" dirty="0" err="1"/>
            <a:t>dia</a:t>
          </a:r>
          <a:r>
            <a:rPr lang="de-AT" sz="2400" dirty="0"/>
            <a:t>)</a:t>
          </a:r>
          <a:endParaRPr lang="en-US" sz="2400" dirty="0"/>
        </a:p>
      </dgm:t>
    </dgm:pt>
    <dgm:pt modelId="{79984B20-4F88-43AC-A9EF-508117ED614B}" type="parTrans" cxnId="{6B5F68FE-D0AC-479E-8655-C1C7FDDAAF85}">
      <dgm:prSet/>
      <dgm:spPr/>
      <dgm:t>
        <a:bodyPr/>
        <a:lstStyle/>
        <a:p>
          <a:endParaRPr lang="en-US"/>
        </a:p>
      </dgm:t>
    </dgm:pt>
    <dgm:pt modelId="{7345C66C-5718-4656-8013-A5BB03246432}" type="sibTrans" cxnId="{6B5F68FE-D0AC-479E-8655-C1C7FDDAAF85}">
      <dgm:prSet/>
      <dgm:spPr/>
      <dgm:t>
        <a:bodyPr/>
        <a:lstStyle/>
        <a:p>
          <a:endParaRPr lang="en-US"/>
        </a:p>
      </dgm:t>
    </dgm:pt>
    <dgm:pt modelId="{A25D5107-FA21-4AD9-ADF4-A2FDAACE328D}">
      <dgm:prSet custT="1"/>
      <dgm:spPr/>
      <dgm:t>
        <a:bodyPr/>
        <a:lstStyle/>
        <a:p>
          <a:r>
            <a:rPr lang="hu-HU" sz="1600" dirty="0"/>
            <a:t>Figyelemfelkeltő összevetés, amely a bűnösségre utal: „a horvát </a:t>
          </a:r>
          <a:r>
            <a:rPr lang="hu-HU" sz="1600" dirty="0" err="1"/>
            <a:t>Escobar</a:t>
          </a:r>
          <a:r>
            <a:rPr lang="hu-HU" sz="1600" dirty="0"/>
            <a:t>”</a:t>
          </a:r>
          <a:r>
            <a:rPr lang="de-AT" sz="1600" dirty="0"/>
            <a:t>;</a:t>
          </a:r>
          <a:r>
            <a:rPr lang="hu-HU" sz="1600" dirty="0"/>
            <a:t> Közismert, hogy Pablo </a:t>
          </a:r>
          <a:r>
            <a:rPr lang="hu-HU" sz="1600" dirty="0" err="1"/>
            <a:t>Escobar</a:t>
          </a:r>
          <a:r>
            <a:rPr lang="hu-HU" sz="1600" dirty="0"/>
            <a:t> hírhedt kolumbiai drogbáró volt</a:t>
          </a:r>
          <a:r>
            <a:rPr lang="de-AT" sz="1600" dirty="0"/>
            <a:t>.</a:t>
          </a:r>
          <a:endParaRPr lang="en-US" sz="1600" dirty="0"/>
        </a:p>
      </dgm:t>
    </dgm:pt>
    <dgm:pt modelId="{B8999A95-387A-4612-AFB9-5ED070EB2A68}" type="parTrans" cxnId="{2A2B007B-8BA5-4FFC-AA65-25FDC49B7C11}">
      <dgm:prSet/>
      <dgm:spPr/>
      <dgm:t>
        <a:bodyPr/>
        <a:lstStyle/>
        <a:p>
          <a:endParaRPr lang="en-US"/>
        </a:p>
      </dgm:t>
    </dgm:pt>
    <dgm:pt modelId="{724B679A-83F4-416B-973E-D7CB53112E8D}" type="sibTrans" cxnId="{2A2B007B-8BA5-4FFC-AA65-25FDC49B7C11}">
      <dgm:prSet/>
      <dgm:spPr/>
      <dgm:t>
        <a:bodyPr/>
        <a:lstStyle/>
        <a:p>
          <a:endParaRPr lang="en-US"/>
        </a:p>
      </dgm:t>
    </dgm:pt>
    <dgm:pt modelId="{2A189F07-C9DB-432D-8C6E-265856E2A256}">
      <dgm:prSet custT="1"/>
      <dgm:spPr/>
      <dgm:t>
        <a:bodyPr/>
        <a:lstStyle/>
        <a:p>
          <a:r>
            <a:rPr lang="hu-HU" sz="1600" dirty="0"/>
            <a:t>A hallgatására utaló idézet azt sugallja, hogy a vádlott bűnös</a:t>
          </a:r>
          <a:r>
            <a:rPr lang="de-AT" sz="1600" dirty="0"/>
            <a:t>.</a:t>
          </a:r>
          <a:endParaRPr lang="en-US" sz="1600" dirty="0"/>
        </a:p>
      </dgm:t>
    </dgm:pt>
    <dgm:pt modelId="{93DD0BC8-4BCB-4F2E-9CE8-393F59F32D62}" type="parTrans" cxnId="{D1651092-C24D-4933-A319-8E152A92749B}">
      <dgm:prSet/>
      <dgm:spPr/>
      <dgm:t>
        <a:bodyPr/>
        <a:lstStyle/>
        <a:p>
          <a:endParaRPr lang="en-US"/>
        </a:p>
      </dgm:t>
    </dgm:pt>
    <dgm:pt modelId="{1CC4C937-E7C5-4719-B52C-84D4F851A565}" type="sibTrans" cxnId="{D1651092-C24D-4933-A319-8E152A92749B}">
      <dgm:prSet/>
      <dgm:spPr/>
      <dgm:t>
        <a:bodyPr/>
        <a:lstStyle/>
        <a:p>
          <a:endParaRPr lang="en-US"/>
        </a:p>
      </dgm:t>
    </dgm:pt>
    <dgm:pt modelId="{9545B79D-4647-4D78-9896-714F90DCC9A2}" type="pres">
      <dgm:prSet presAssocID="{E1125C5D-0907-4A08-B76D-AFA71E10B9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DD759F4D-FA26-405D-84CF-0A91CF6CDC06}" type="pres">
      <dgm:prSet presAssocID="{72F804C8-26D6-4804-B36B-064794E34D58}" presName="linNode" presStyleCnt="0"/>
      <dgm:spPr/>
    </dgm:pt>
    <dgm:pt modelId="{7BA0D45B-C227-46C7-B771-871B2A831A85}" type="pres">
      <dgm:prSet presAssocID="{72F804C8-26D6-4804-B36B-064794E34D58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082B4A9-69E3-4506-8442-9D932024B65B}" type="pres">
      <dgm:prSet presAssocID="{72F804C8-26D6-4804-B36B-064794E34D58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D7536CD-DDB5-46B8-AB38-E27D5DE5419E}" type="pres">
      <dgm:prSet presAssocID="{7EC12533-45F5-462B-BCCE-36292A8C3BE6}" presName="sp" presStyleCnt="0"/>
      <dgm:spPr/>
    </dgm:pt>
    <dgm:pt modelId="{69BEE7A7-B88A-4500-BDBB-DE119369AEEA}" type="pres">
      <dgm:prSet presAssocID="{BCFF16D9-D0FA-44EB-81E5-6E9DA7A58B28}" presName="linNode" presStyleCnt="0"/>
      <dgm:spPr/>
    </dgm:pt>
    <dgm:pt modelId="{5B47E0DC-CA72-4ABA-A0DB-8DD945F14C4A}" type="pres">
      <dgm:prSet presAssocID="{BCFF16D9-D0FA-44EB-81E5-6E9DA7A58B28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3AB10AF4-CFAB-4067-A09B-F945FD0F4911}" type="pres">
      <dgm:prSet presAssocID="{BCFF16D9-D0FA-44EB-81E5-6E9DA7A58B28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6B5F68FE-D0AC-479E-8655-C1C7FDDAAF85}" srcId="{E1125C5D-0907-4A08-B76D-AFA71E10B9CB}" destId="{BCFF16D9-D0FA-44EB-81E5-6E9DA7A58B28}" srcOrd="1" destOrd="0" parTransId="{79984B20-4F88-43AC-A9EF-508117ED614B}" sibTransId="{7345C66C-5718-4656-8013-A5BB03246432}"/>
    <dgm:cxn modelId="{2A2B007B-8BA5-4FFC-AA65-25FDC49B7C11}" srcId="{BCFF16D9-D0FA-44EB-81E5-6E9DA7A58B28}" destId="{A25D5107-FA21-4AD9-ADF4-A2FDAACE328D}" srcOrd="0" destOrd="0" parTransId="{B8999A95-387A-4612-AFB9-5ED070EB2A68}" sibTransId="{724B679A-83F4-416B-973E-D7CB53112E8D}"/>
    <dgm:cxn modelId="{C9B2DC32-511D-4993-B009-0D861425EDDE}" type="presOf" srcId="{A25D5107-FA21-4AD9-ADF4-A2FDAACE328D}" destId="{3AB10AF4-CFAB-4067-A09B-F945FD0F4911}" srcOrd="0" destOrd="0" presId="urn:microsoft.com/office/officeart/2005/8/layout/vList5"/>
    <dgm:cxn modelId="{693636DE-86E9-493F-BBEF-6554178AD40D}" type="presOf" srcId="{E1125C5D-0907-4A08-B76D-AFA71E10B9CB}" destId="{9545B79D-4647-4D78-9896-714F90DCC9A2}" srcOrd="0" destOrd="0" presId="urn:microsoft.com/office/officeart/2005/8/layout/vList5"/>
    <dgm:cxn modelId="{D1651092-C24D-4933-A319-8E152A92749B}" srcId="{BCFF16D9-D0FA-44EB-81E5-6E9DA7A58B28}" destId="{2A189F07-C9DB-432D-8C6E-265856E2A256}" srcOrd="1" destOrd="0" parTransId="{93DD0BC8-4BCB-4F2E-9CE8-393F59F32D62}" sibTransId="{1CC4C937-E7C5-4719-B52C-84D4F851A565}"/>
    <dgm:cxn modelId="{6C298F05-85DF-4A3E-9ED1-888D15EEA56A}" type="presOf" srcId="{72F804C8-26D6-4804-B36B-064794E34D58}" destId="{7BA0D45B-C227-46C7-B771-871B2A831A85}" srcOrd="0" destOrd="0" presId="urn:microsoft.com/office/officeart/2005/8/layout/vList5"/>
    <dgm:cxn modelId="{7B15D2D3-DBC5-4BE8-8E7E-F0A4D4AA21E5}" srcId="{72F804C8-26D6-4804-B36B-064794E34D58}" destId="{73A64562-5EF8-4A27-96A2-F6F224FF054D}" srcOrd="1" destOrd="0" parTransId="{4D3A5FCF-0B2E-4BE9-A928-D868A08AF58A}" sibTransId="{0FA543A6-93AB-4BFF-9C19-157586B3BA48}"/>
    <dgm:cxn modelId="{92BEA7EC-8585-493A-ADB6-7E6E25962BE9}" type="presOf" srcId="{7C2EC4A9-8E9B-4588-8585-2ADBC2EB2316}" destId="{C082B4A9-69E3-4506-8442-9D932024B65B}" srcOrd="0" destOrd="0" presId="urn:microsoft.com/office/officeart/2005/8/layout/vList5"/>
    <dgm:cxn modelId="{BFCCAC26-4C0B-48B2-8693-1BC7A418C319}" type="presOf" srcId="{2A189F07-C9DB-432D-8C6E-265856E2A256}" destId="{3AB10AF4-CFAB-4067-A09B-F945FD0F4911}" srcOrd="0" destOrd="1" presId="urn:microsoft.com/office/officeart/2005/8/layout/vList5"/>
    <dgm:cxn modelId="{FC4DF2E5-399D-473B-B10D-584E4B888F80}" srcId="{E1125C5D-0907-4A08-B76D-AFA71E10B9CB}" destId="{72F804C8-26D6-4804-B36B-064794E34D58}" srcOrd="0" destOrd="0" parTransId="{4C56ABB6-ADC2-49B1-A218-5873AFBC77DC}" sibTransId="{7EC12533-45F5-462B-BCCE-36292A8C3BE6}"/>
    <dgm:cxn modelId="{107F2CF1-1C0E-427C-A95B-74AE7F447888}" type="presOf" srcId="{BCFF16D9-D0FA-44EB-81E5-6E9DA7A58B28}" destId="{5B47E0DC-CA72-4ABA-A0DB-8DD945F14C4A}" srcOrd="0" destOrd="0" presId="urn:microsoft.com/office/officeart/2005/8/layout/vList5"/>
    <dgm:cxn modelId="{34D463BD-5F3E-4AA0-B63B-1DDC194265C4}" type="presOf" srcId="{73A64562-5EF8-4A27-96A2-F6F224FF054D}" destId="{C082B4A9-69E3-4506-8442-9D932024B65B}" srcOrd="0" destOrd="1" presId="urn:microsoft.com/office/officeart/2005/8/layout/vList5"/>
    <dgm:cxn modelId="{0707E78F-ED31-432E-A275-46A6A094DA51}" srcId="{72F804C8-26D6-4804-B36B-064794E34D58}" destId="{7C2EC4A9-8E9B-4588-8585-2ADBC2EB2316}" srcOrd="0" destOrd="0" parTransId="{8EEEC710-810B-48BF-B0A7-285B341A772A}" sibTransId="{D4A45228-9BD5-4315-94B5-15AFFCFB1C62}"/>
    <dgm:cxn modelId="{3AB88C4D-668A-446B-A613-9049F65EE95C}" type="presParOf" srcId="{9545B79D-4647-4D78-9896-714F90DCC9A2}" destId="{DD759F4D-FA26-405D-84CF-0A91CF6CDC06}" srcOrd="0" destOrd="0" presId="urn:microsoft.com/office/officeart/2005/8/layout/vList5"/>
    <dgm:cxn modelId="{4E2D1B95-154A-45C1-848B-5AB00B270E01}" type="presParOf" srcId="{DD759F4D-FA26-405D-84CF-0A91CF6CDC06}" destId="{7BA0D45B-C227-46C7-B771-871B2A831A85}" srcOrd="0" destOrd="0" presId="urn:microsoft.com/office/officeart/2005/8/layout/vList5"/>
    <dgm:cxn modelId="{7DF3AB1D-A8D6-4944-B197-CFBC93C9D5B3}" type="presParOf" srcId="{DD759F4D-FA26-405D-84CF-0A91CF6CDC06}" destId="{C082B4A9-69E3-4506-8442-9D932024B65B}" srcOrd="1" destOrd="0" presId="urn:microsoft.com/office/officeart/2005/8/layout/vList5"/>
    <dgm:cxn modelId="{072BF0C9-D00F-419C-AE30-A5CB0106F5B6}" type="presParOf" srcId="{9545B79D-4647-4D78-9896-714F90DCC9A2}" destId="{BD7536CD-DDB5-46B8-AB38-E27D5DE5419E}" srcOrd="1" destOrd="0" presId="urn:microsoft.com/office/officeart/2005/8/layout/vList5"/>
    <dgm:cxn modelId="{6DC771FC-6FD2-470C-8275-BA0F0D3CD043}" type="presParOf" srcId="{9545B79D-4647-4D78-9896-714F90DCC9A2}" destId="{69BEE7A7-B88A-4500-BDBB-DE119369AEEA}" srcOrd="2" destOrd="0" presId="urn:microsoft.com/office/officeart/2005/8/layout/vList5"/>
    <dgm:cxn modelId="{BC58BDC8-6676-4391-9101-C94562534DE1}" type="presParOf" srcId="{69BEE7A7-B88A-4500-BDBB-DE119369AEEA}" destId="{5B47E0DC-CA72-4ABA-A0DB-8DD945F14C4A}" srcOrd="0" destOrd="0" presId="urn:microsoft.com/office/officeart/2005/8/layout/vList5"/>
    <dgm:cxn modelId="{A6C51220-CF84-4C9D-852D-14E500721F31}" type="presParOf" srcId="{69BEE7A7-B88A-4500-BDBB-DE119369AEEA}" destId="{3AB10AF4-CFAB-4067-A09B-F945FD0F491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3F61F15-B4C9-4125-8C25-5E14AB45873D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CB0FFD7-F90A-4EBF-802E-57DAC60A6B32}">
      <dgm:prSet custT="1"/>
      <dgm:spPr/>
      <dgm:t>
        <a:bodyPr/>
        <a:lstStyle/>
        <a:p>
          <a:r>
            <a:rPr lang="en-GB" sz="2400" dirty="0"/>
            <a:t>“</a:t>
          </a:r>
          <a:r>
            <a:rPr lang="hu-HU" sz="2400" dirty="0"/>
            <a:t>Albán szökevények</a:t>
          </a:r>
          <a:r>
            <a:rPr lang="en-GB" sz="2400" dirty="0"/>
            <a:t>: </a:t>
          </a:r>
          <a:r>
            <a:rPr lang="hu-HU" sz="2400" dirty="0"/>
            <a:t>Kizárták a tulajokat, és kipakolták a házakat</a:t>
          </a:r>
          <a:r>
            <a:rPr lang="en-GB" sz="2400" dirty="0"/>
            <a:t>” (</a:t>
          </a:r>
          <a:r>
            <a:rPr lang="hu-HU" sz="2400" dirty="0"/>
            <a:t>görög média</a:t>
          </a:r>
          <a:r>
            <a:rPr lang="en-GB" sz="2400" dirty="0"/>
            <a:t>)</a:t>
          </a:r>
          <a:endParaRPr lang="en-US" sz="2400" dirty="0"/>
        </a:p>
      </dgm:t>
    </dgm:pt>
    <dgm:pt modelId="{8F4327B9-531C-488A-A677-0F7E79574736}" type="parTrans" cxnId="{5923F3CF-4B5D-41BF-9110-5F96072FED3D}">
      <dgm:prSet/>
      <dgm:spPr/>
      <dgm:t>
        <a:bodyPr/>
        <a:lstStyle/>
        <a:p>
          <a:endParaRPr lang="en-US"/>
        </a:p>
      </dgm:t>
    </dgm:pt>
    <dgm:pt modelId="{DCBAF275-2EC8-49D5-BB0D-6E17E8E8556E}" type="sibTrans" cxnId="{5923F3CF-4B5D-41BF-9110-5F96072FED3D}">
      <dgm:prSet/>
      <dgm:spPr/>
      <dgm:t>
        <a:bodyPr/>
        <a:lstStyle/>
        <a:p>
          <a:endParaRPr lang="en-US"/>
        </a:p>
      </dgm:t>
    </dgm:pt>
    <dgm:pt modelId="{7DFE9BD2-DAAD-49B7-94DB-1438D01C1BDB}">
      <dgm:prSet custT="1"/>
      <dgm:spPr/>
      <dgm:t>
        <a:bodyPr/>
        <a:lstStyle/>
        <a:p>
          <a:r>
            <a:rPr lang="hu-HU" sz="1600" dirty="0"/>
            <a:t>Külföldi állampolgárságra történő utalás</a:t>
          </a:r>
          <a:endParaRPr lang="en-US" sz="1600" dirty="0"/>
        </a:p>
      </dgm:t>
    </dgm:pt>
    <dgm:pt modelId="{CB9065D9-D2DF-4B99-8E08-0947186171CE}" type="parTrans" cxnId="{186B4A35-A5F5-4871-8E12-4F1A7A38B503}">
      <dgm:prSet/>
      <dgm:spPr/>
      <dgm:t>
        <a:bodyPr/>
        <a:lstStyle/>
        <a:p>
          <a:endParaRPr lang="en-US"/>
        </a:p>
      </dgm:t>
    </dgm:pt>
    <dgm:pt modelId="{72986AA4-A5AE-4130-B6CE-E7B16EA6D148}" type="sibTrans" cxnId="{186B4A35-A5F5-4871-8E12-4F1A7A38B503}">
      <dgm:prSet/>
      <dgm:spPr/>
      <dgm:t>
        <a:bodyPr/>
        <a:lstStyle/>
        <a:p>
          <a:endParaRPr lang="en-US"/>
        </a:p>
      </dgm:t>
    </dgm:pt>
    <dgm:pt modelId="{49F3045E-17BC-4BC6-ACD5-55C7B7213A97}">
      <dgm:prSet custT="1"/>
      <dgm:spPr/>
      <dgm:t>
        <a:bodyPr/>
        <a:lstStyle/>
        <a:p>
          <a:r>
            <a:rPr lang="hu-HU" sz="1600" dirty="0"/>
            <a:t>Vád tényként való közlése</a:t>
          </a:r>
          <a:endParaRPr lang="en-US" sz="1600" dirty="0"/>
        </a:p>
      </dgm:t>
    </dgm:pt>
    <dgm:pt modelId="{3B41C258-18A0-4F2F-92D8-5E2B45C7B023}" type="parTrans" cxnId="{3ACFE746-2EC9-4181-B4F6-A57A18FFE656}">
      <dgm:prSet/>
      <dgm:spPr/>
      <dgm:t>
        <a:bodyPr/>
        <a:lstStyle/>
        <a:p>
          <a:endParaRPr lang="en-US"/>
        </a:p>
      </dgm:t>
    </dgm:pt>
    <dgm:pt modelId="{7912FC16-10B5-48CB-B0F9-A72E4E3B4040}" type="sibTrans" cxnId="{3ACFE746-2EC9-4181-B4F6-A57A18FFE656}">
      <dgm:prSet/>
      <dgm:spPr/>
      <dgm:t>
        <a:bodyPr/>
        <a:lstStyle/>
        <a:p>
          <a:endParaRPr lang="en-US"/>
        </a:p>
      </dgm:t>
    </dgm:pt>
    <dgm:pt modelId="{6D83F578-3BCE-4ADC-B198-EBB603A27B81}">
      <dgm:prSet custT="1"/>
      <dgm:spPr/>
      <dgm:t>
        <a:bodyPr/>
        <a:lstStyle/>
        <a:p>
          <a:r>
            <a:rPr lang="en-GB" sz="2400" dirty="0"/>
            <a:t>“…</a:t>
          </a:r>
          <a:r>
            <a:rPr lang="hu-HU" sz="2400" dirty="0"/>
            <a:t>, aki Franciaországban az iszlámot támogató nézeteiről ismert</a:t>
          </a:r>
          <a:r>
            <a:rPr lang="en-GB" sz="2400" dirty="0"/>
            <a:t>” (</a:t>
          </a:r>
          <a:r>
            <a:rPr lang="hu-HU" sz="2400" dirty="0"/>
            <a:t>francia média</a:t>
          </a:r>
          <a:r>
            <a:rPr lang="en-GB" sz="2400" dirty="0"/>
            <a:t>)</a:t>
          </a:r>
          <a:endParaRPr lang="en-US" sz="2400" dirty="0"/>
        </a:p>
      </dgm:t>
    </dgm:pt>
    <dgm:pt modelId="{38B24DE2-6B4F-4C05-85C0-EE662EC3F4E0}" type="parTrans" cxnId="{97762203-49BE-4D08-B1DC-ACA7050D9821}">
      <dgm:prSet/>
      <dgm:spPr/>
      <dgm:t>
        <a:bodyPr/>
        <a:lstStyle/>
        <a:p>
          <a:endParaRPr lang="en-US"/>
        </a:p>
      </dgm:t>
    </dgm:pt>
    <dgm:pt modelId="{5C11F78F-786A-4827-9B57-801986F8608F}" type="sibTrans" cxnId="{97762203-49BE-4D08-B1DC-ACA7050D9821}">
      <dgm:prSet/>
      <dgm:spPr/>
      <dgm:t>
        <a:bodyPr/>
        <a:lstStyle/>
        <a:p>
          <a:endParaRPr lang="en-US"/>
        </a:p>
      </dgm:t>
    </dgm:pt>
    <dgm:pt modelId="{C04ADD54-B6DC-4C70-9591-B33749A35954}">
      <dgm:prSet custT="1"/>
      <dgm:spPr/>
      <dgm:t>
        <a:bodyPr/>
        <a:lstStyle/>
        <a:p>
          <a:r>
            <a:rPr lang="hu-HU" sz="1600" dirty="0"/>
            <a:t>Olyan kiegészítő információ, amely az adott eset (állítólagos szexuális bántalmazás) szempontjából lényegtelen, de táplálja a bűnösségre utaló sztereotípiát</a:t>
          </a:r>
          <a:endParaRPr lang="en-US" sz="1600" dirty="0"/>
        </a:p>
      </dgm:t>
    </dgm:pt>
    <dgm:pt modelId="{CB2FE77F-3972-462E-9B25-2A2E51C05821}" type="parTrans" cxnId="{108EC149-0BC1-4192-A60D-71B30DC74952}">
      <dgm:prSet/>
      <dgm:spPr/>
      <dgm:t>
        <a:bodyPr/>
        <a:lstStyle/>
        <a:p>
          <a:endParaRPr lang="en-US"/>
        </a:p>
      </dgm:t>
    </dgm:pt>
    <dgm:pt modelId="{64FBD38B-50BD-4441-83ED-DBCF46DCFB06}" type="sibTrans" cxnId="{108EC149-0BC1-4192-A60D-71B30DC74952}">
      <dgm:prSet/>
      <dgm:spPr/>
      <dgm:t>
        <a:bodyPr/>
        <a:lstStyle/>
        <a:p>
          <a:endParaRPr lang="en-US"/>
        </a:p>
      </dgm:t>
    </dgm:pt>
    <dgm:pt modelId="{E646668A-D2FA-4F37-BF80-5D3F98A54C74}">
      <dgm:prSet custT="1"/>
      <dgm:spPr/>
      <dgm:t>
        <a:bodyPr/>
        <a:lstStyle/>
        <a:p>
          <a:r>
            <a:rPr lang="hu-HU" sz="1600" dirty="0"/>
            <a:t>Mivel a gyanúsított muszlim, a szöveg kulturális inkompatibilitáson alapuló kontextust teremt az büntetőügy köré</a:t>
          </a:r>
          <a:r>
            <a:rPr lang="en-GB" sz="1600" dirty="0"/>
            <a:t>.</a:t>
          </a:r>
          <a:endParaRPr lang="en-US" sz="1600" dirty="0"/>
        </a:p>
      </dgm:t>
    </dgm:pt>
    <dgm:pt modelId="{7FA6B586-055A-4A91-B50B-9D19D4A3E356}" type="parTrans" cxnId="{294F321C-7E99-4EF1-94A8-96DA9CCFBD90}">
      <dgm:prSet/>
      <dgm:spPr/>
    </dgm:pt>
    <dgm:pt modelId="{204A9654-A73F-44B0-8CB6-6B6B61F6E52A}" type="sibTrans" cxnId="{294F321C-7E99-4EF1-94A8-96DA9CCFBD90}">
      <dgm:prSet/>
      <dgm:spPr/>
    </dgm:pt>
    <dgm:pt modelId="{79284657-39F5-449C-A302-74607A2BA72D}" type="pres">
      <dgm:prSet presAssocID="{A3F61F15-B4C9-4125-8C25-5E14AB45873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E438972D-49DD-41CF-92EA-24E9F8CBC365}" type="pres">
      <dgm:prSet presAssocID="{7CB0FFD7-F90A-4EBF-802E-57DAC60A6B32}" presName="linNode" presStyleCnt="0"/>
      <dgm:spPr/>
    </dgm:pt>
    <dgm:pt modelId="{F9A17958-83A8-4769-AC0B-9A1584B5E34F}" type="pres">
      <dgm:prSet presAssocID="{7CB0FFD7-F90A-4EBF-802E-57DAC60A6B32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4B5BC30-7516-499A-A9F4-3B7D0E6835B3}" type="pres">
      <dgm:prSet presAssocID="{7CB0FFD7-F90A-4EBF-802E-57DAC60A6B32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3D4BC594-C2C6-4E17-BB91-BCCD264285C2}" type="pres">
      <dgm:prSet presAssocID="{DCBAF275-2EC8-49D5-BB0D-6E17E8E8556E}" presName="sp" presStyleCnt="0"/>
      <dgm:spPr/>
    </dgm:pt>
    <dgm:pt modelId="{8173C886-D87E-4DDA-9F60-6CC48848F3C0}" type="pres">
      <dgm:prSet presAssocID="{6D83F578-3BCE-4ADC-B198-EBB603A27B81}" presName="linNode" presStyleCnt="0"/>
      <dgm:spPr/>
    </dgm:pt>
    <dgm:pt modelId="{3800946A-D114-4778-8EAA-79228C0D3718}" type="pres">
      <dgm:prSet presAssocID="{6D83F578-3BCE-4ADC-B198-EBB603A27B81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772A79C3-DE1A-454E-8C25-A386B3A3EB9F}" type="pres">
      <dgm:prSet presAssocID="{6D83F578-3BCE-4ADC-B198-EBB603A27B81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294F321C-7E99-4EF1-94A8-96DA9CCFBD90}" srcId="{6D83F578-3BCE-4ADC-B198-EBB603A27B81}" destId="{E646668A-D2FA-4F37-BF80-5D3F98A54C74}" srcOrd="1" destOrd="0" parTransId="{7FA6B586-055A-4A91-B50B-9D19D4A3E356}" sibTransId="{204A9654-A73F-44B0-8CB6-6B6B61F6E52A}"/>
    <dgm:cxn modelId="{1E13BDC9-9146-4F45-82E5-CC85603C162A}" type="presOf" srcId="{6D83F578-3BCE-4ADC-B198-EBB603A27B81}" destId="{3800946A-D114-4778-8EAA-79228C0D3718}" srcOrd="0" destOrd="0" presId="urn:microsoft.com/office/officeart/2005/8/layout/vList5"/>
    <dgm:cxn modelId="{DE46F663-B9CC-4E60-8439-88B3A9FFCA80}" type="presOf" srcId="{A3F61F15-B4C9-4125-8C25-5E14AB45873D}" destId="{79284657-39F5-449C-A302-74607A2BA72D}" srcOrd="0" destOrd="0" presId="urn:microsoft.com/office/officeart/2005/8/layout/vList5"/>
    <dgm:cxn modelId="{8BF49AC0-8CFC-480F-91A4-2A320E2C6D6B}" type="presOf" srcId="{49F3045E-17BC-4BC6-ACD5-55C7B7213A97}" destId="{94B5BC30-7516-499A-A9F4-3B7D0E6835B3}" srcOrd="0" destOrd="1" presId="urn:microsoft.com/office/officeart/2005/8/layout/vList5"/>
    <dgm:cxn modelId="{5923F3CF-4B5D-41BF-9110-5F96072FED3D}" srcId="{A3F61F15-B4C9-4125-8C25-5E14AB45873D}" destId="{7CB0FFD7-F90A-4EBF-802E-57DAC60A6B32}" srcOrd="0" destOrd="0" parTransId="{8F4327B9-531C-488A-A677-0F7E79574736}" sibTransId="{DCBAF275-2EC8-49D5-BB0D-6E17E8E8556E}"/>
    <dgm:cxn modelId="{186B4A35-A5F5-4871-8E12-4F1A7A38B503}" srcId="{7CB0FFD7-F90A-4EBF-802E-57DAC60A6B32}" destId="{7DFE9BD2-DAAD-49B7-94DB-1438D01C1BDB}" srcOrd="0" destOrd="0" parTransId="{CB9065D9-D2DF-4B99-8E08-0947186171CE}" sibTransId="{72986AA4-A5AE-4130-B6CE-E7B16EA6D148}"/>
    <dgm:cxn modelId="{3ACFE746-2EC9-4181-B4F6-A57A18FFE656}" srcId="{7CB0FFD7-F90A-4EBF-802E-57DAC60A6B32}" destId="{49F3045E-17BC-4BC6-ACD5-55C7B7213A97}" srcOrd="1" destOrd="0" parTransId="{3B41C258-18A0-4F2F-92D8-5E2B45C7B023}" sibTransId="{7912FC16-10B5-48CB-B0F9-A72E4E3B4040}"/>
    <dgm:cxn modelId="{97762203-49BE-4D08-B1DC-ACA7050D9821}" srcId="{A3F61F15-B4C9-4125-8C25-5E14AB45873D}" destId="{6D83F578-3BCE-4ADC-B198-EBB603A27B81}" srcOrd="1" destOrd="0" parTransId="{38B24DE2-6B4F-4C05-85C0-EE662EC3F4E0}" sibTransId="{5C11F78F-786A-4827-9B57-801986F8608F}"/>
    <dgm:cxn modelId="{17214FE2-81B7-4095-B0FA-1D1DA2FE1399}" type="presOf" srcId="{7DFE9BD2-DAAD-49B7-94DB-1438D01C1BDB}" destId="{94B5BC30-7516-499A-A9F4-3B7D0E6835B3}" srcOrd="0" destOrd="0" presId="urn:microsoft.com/office/officeart/2005/8/layout/vList5"/>
    <dgm:cxn modelId="{C98EF459-316B-4681-9D51-91BBE699B697}" type="presOf" srcId="{C04ADD54-B6DC-4C70-9591-B33749A35954}" destId="{772A79C3-DE1A-454E-8C25-A386B3A3EB9F}" srcOrd="0" destOrd="0" presId="urn:microsoft.com/office/officeart/2005/8/layout/vList5"/>
    <dgm:cxn modelId="{B3A74313-251E-413D-B87B-CEB432C06BEC}" type="presOf" srcId="{7CB0FFD7-F90A-4EBF-802E-57DAC60A6B32}" destId="{F9A17958-83A8-4769-AC0B-9A1584B5E34F}" srcOrd="0" destOrd="0" presId="urn:microsoft.com/office/officeart/2005/8/layout/vList5"/>
    <dgm:cxn modelId="{A619B212-1721-4538-A842-209AA8F6496B}" type="presOf" srcId="{E646668A-D2FA-4F37-BF80-5D3F98A54C74}" destId="{772A79C3-DE1A-454E-8C25-A386B3A3EB9F}" srcOrd="0" destOrd="1" presId="urn:microsoft.com/office/officeart/2005/8/layout/vList5"/>
    <dgm:cxn modelId="{108EC149-0BC1-4192-A60D-71B30DC74952}" srcId="{6D83F578-3BCE-4ADC-B198-EBB603A27B81}" destId="{C04ADD54-B6DC-4C70-9591-B33749A35954}" srcOrd="0" destOrd="0" parTransId="{CB2FE77F-3972-462E-9B25-2A2E51C05821}" sibTransId="{64FBD38B-50BD-4441-83ED-DBCF46DCFB06}"/>
    <dgm:cxn modelId="{B3DBBE24-277C-4E27-8BC0-6E9CB0D80351}" type="presParOf" srcId="{79284657-39F5-449C-A302-74607A2BA72D}" destId="{E438972D-49DD-41CF-92EA-24E9F8CBC365}" srcOrd="0" destOrd="0" presId="urn:microsoft.com/office/officeart/2005/8/layout/vList5"/>
    <dgm:cxn modelId="{6EF95E4A-E791-4CC4-8A5C-49A918368899}" type="presParOf" srcId="{E438972D-49DD-41CF-92EA-24E9F8CBC365}" destId="{F9A17958-83A8-4769-AC0B-9A1584B5E34F}" srcOrd="0" destOrd="0" presId="urn:microsoft.com/office/officeart/2005/8/layout/vList5"/>
    <dgm:cxn modelId="{04139B57-82B6-458E-A791-128B049BEBF6}" type="presParOf" srcId="{E438972D-49DD-41CF-92EA-24E9F8CBC365}" destId="{94B5BC30-7516-499A-A9F4-3B7D0E6835B3}" srcOrd="1" destOrd="0" presId="urn:microsoft.com/office/officeart/2005/8/layout/vList5"/>
    <dgm:cxn modelId="{3C0BD1B9-05EB-452D-843B-AA710A791049}" type="presParOf" srcId="{79284657-39F5-449C-A302-74607A2BA72D}" destId="{3D4BC594-C2C6-4E17-BB91-BCCD264285C2}" srcOrd="1" destOrd="0" presId="urn:microsoft.com/office/officeart/2005/8/layout/vList5"/>
    <dgm:cxn modelId="{327D7E4D-1759-43CF-A805-4910A50921DF}" type="presParOf" srcId="{79284657-39F5-449C-A302-74607A2BA72D}" destId="{8173C886-D87E-4DDA-9F60-6CC48848F3C0}" srcOrd="2" destOrd="0" presId="urn:microsoft.com/office/officeart/2005/8/layout/vList5"/>
    <dgm:cxn modelId="{38254E43-6A9E-4A68-99B6-A9FE428D34CF}" type="presParOf" srcId="{8173C886-D87E-4DDA-9F60-6CC48848F3C0}" destId="{3800946A-D114-4778-8EAA-79228C0D3718}" srcOrd="0" destOrd="0" presId="urn:microsoft.com/office/officeart/2005/8/layout/vList5"/>
    <dgm:cxn modelId="{BC52C9E9-A728-4B51-9645-E242289B7E65}" type="presParOf" srcId="{8173C886-D87E-4DDA-9F60-6CC48848F3C0}" destId="{772A79C3-DE1A-454E-8C25-A386B3A3EB9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FFB0CF-7040-447D-84D9-1D9911A81E75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2CB2995-D0A0-4DC8-A8AF-258AA9989C62}">
      <dgm:prSet custT="1"/>
      <dgm:spPr/>
      <dgm:t>
        <a:bodyPr/>
        <a:lstStyle/>
        <a:p>
          <a:pPr>
            <a:defRPr b="1"/>
          </a:pPr>
          <a:r>
            <a:rPr lang="en-GB" sz="2400" dirty="0"/>
            <a:t>“A </a:t>
          </a:r>
          <a:r>
            <a:rPr lang="hu-HU" sz="2400" dirty="0"/>
            <a:t>távoltartás hatálya alatt álló férfi megölte a feleségét és elmenekült</a:t>
          </a:r>
          <a:r>
            <a:rPr lang="en-GB" sz="2400" dirty="0"/>
            <a:t>” (</a:t>
          </a:r>
          <a:r>
            <a:rPr lang="hu-HU" sz="2400" dirty="0"/>
            <a:t>spanyol média</a:t>
          </a:r>
          <a:r>
            <a:rPr lang="en-GB" sz="2400" dirty="0"/>
            <a:t>)</a:t>
          </a:r>
          <a:endParaRPr lang="en-US" sz="2400" dirty="0"/>
        </a:p>
      </dgm:t>
    </dgm:pt>
    <dgm:pt modelId="{87384E15-10FF-4A5A-B5C9-33B0E6C5F92E}" type="parTrans" cxnId="{71889AB1-8E5C-485D-A50B-745AD88088CA}">
      <dgm:prSet/>
      <dgm:spPr/>
      <dgm:t>
        <a:bodyPr/>
        <a:lstStyle/>
        <a:p>
          <a:endParaRPr lang="en-US"/>
        </a:p>
      </dgm:t>
    </dgm:pt>
    <dgm:pt modelId="{43246C55-A03E-4A5A-80AC-0822DCF80041}" type="sibTrans" cxnId="{71889AB1-8E5C-485D-A50B-745AD88088CA}">
      <dgm:prSet/>
      <dgm:spPr/>
      <dgm:t>
        <a:bodyPr/>
        <a:lstStyle/>
        <a:p>
          <a:endParaRPr lang="en-US"/>
        </a:p>
      </dgm:t>
    </dgm:pt>
    <dgm:pt modelId="{920DC049-D3A8-45ED-9166-76AA72A782E6}">
      <dgm:prSet custT="1"/>
      <dgm:spPr/>
      <dgm:t>
        <a:bodyPr/>
        <a:lstStyle/>
        <a:p>
          <a:r>
            <a:rPr lang="hu-HU" sz="1600" dirty="0"/>
            <a:t>Vád tényként való közlése</a:t>
          </a:r>
          <a:endParaRPr lang="en-US" sz="1600" dirty="0"/>
        </a:p>
      </dgm:t>
    </dgm:pt>
    <dgm:pt modelId="{07F284BE-07F3-4574-B288-FCF8F6F3839B}" type="parTrans" cxnId="{B461DA07-14AE-40A4-A662-34B85E69F763}">
      <dgm:prSet/>
      <dgm:spPr/>
      <dgm:t>
        <a:bodyPr/>
        <a:lstStyle/>
        <a:p>
          <a:endParaRPr lang="en-US"/>
        </a:p>
      </dgm:t>
    </dgm:pt>
    <dgm:pt modelId="{8C1259DC-C1A7-4FE9-83A1-432D7325D15A}" type="sibTrans" cxnId="{B461DA07-14AE-40A4-A662-34B85E69F763}">
      <dgm:prSet/>
      <dgm:spPr/>
      <dgm:t>
        <a:bodyPr/>
        <a:lstStyle/>
        <a:p>
          <a:endParaRPr lang="en-US"/>
        </a:p>
      </dgm:t>
    </dgm:pt>
    <dgm:pt modelId="{C07020FB-641E-477F-B0A7-679E99586D5F}">
      <dgm:prSet custT="1"/>
      <dgm:spPr/>
      <dgm:t>
        <a:bodyPr/>
        <a:lstStyle/>
        <a:p>
          <a:r>
            <a:rPr lang="hu-HU" sz="1600" dirty="0"/>
            <a:t>Az „elmenekült” ige használata a vád tényként való közlésével együtt a gyanúsított bűnösségét sugallja</a:t>
          </a:r>
          <a:r>
            <a:rPr lang="en-GB" sz="1600" dirty="0"/>
            <a:t>.</a:t>
          </a:r>
          <a:endParaRPr lang="en-US" sz="1600" dirty="0"/>
        </a:p>
      </dgm:t>
    </dgm:pt>
    <dgm:pt modelId="{6CC4356E-6E96-4942-84CB-79734E92B3EF}" type="parTrans" cxnId="{53BF3AA2-8A16-44E1-8A3A-F7448FCB4052}">
      <dgm:prSet/>
      <dgm:spPr/>
      <dgm:t>
        <a:bodyPr/>
        <a:lstStyle/>
        <a:p>
          <a:endParaRPr lang="en-US"/>
        </a:p>
      </dgm:t>
    </dgm:pt>
    <dgm:pt modelId="{DB428731-CD93-4344-96EE-0A989C13CFC1}" type="sibTrans" cxnId="{53BF3AA2-8A16-44E1-8A3A-F7448FCB4052}">
      <dgm:prSet/>
      <dgm:spPr/>
      <dgm:t>
        <a:bodyPr/>
        <a:lstStyle/>
        <a:p>
          <a:endParaRPr lang="en-US"/>
        </a:p>
      </dgm:t>
    </dgm:pt>
    <dgm:pt modelId="{585FA1C3-2DEC-4C7B-882C-66D655323DB2}">
      <dgm:prSet custT="1"/>
      <dgm:spPr/>
      <dgm:t>
        <a:bodyPr/>
        <a:lstStyle/>
        <a:p>
          <a:pPr>
            <a:defRPr b="1"/>
          </a:pPr>
          <a:r>
            <a:rPr lang="en-GB" sz="2400" dirty="0"/>
            <a:t>„</a:t>
          </a:r>
          <a:r>
            <a:rPr lang="hu-HU" sz="2400" dirty="0"/>
            <a:t>Bilincsben az ERCI NGO rejtélyes tulajdonosa</a:t>
          </a:r>
          <a:r>
            <a:rPr lang="en-GB" sz="2400" dirty="0"/>
            <a:t>” (</a:t>
          </a:r>
          <a:r>
            <a:rPr lang="hu-HU" sz="2400" dirty="0"/>
            <a:t>görög média</a:t>
          </a:r>
          <a:r>
            <a:rPr lang="en-GB" sz="2400" dirty="0"/>
            <a:t>)</a:t>
          </a:r>
          <a:endParaRPr lang="en-US" sz="2400" dirty="0"/>
        </a:p>
      </dgm:t>
    </dgm:pt>
    <dgm:pt modelId="{9DF0AE31-2B0E-430E-8270-2AD1E76040D0}" type="parTrans" cxnId="{FB21427F-6D3D-4A27-8ECD-2849B7D74399}">
      <dgm:prSet/>
      <dgm:spPr/>
      <dgm:t>
        <a:bodyPr/>
        <a:lstStyle/>
        <a:p>
          <a:endParaRPr lang="en-US"/>
        </a:p>
      </dgm:t>
    </dgm:pt>
    <dgm:pt modelId="{A5F889D5-2B3D-4CC9-B952-3A2D7195E3C0}" type="sibTrans" cxnId="{FB21427F-6D3D-4A27-8ECD-2849B7D74399}">
      <dgm:prSet/>
      <dgm:spPr/>
      <dgm:t>
        <a:bodyPr/>
        <a:lstStyle/>
        <a:p>
          <a:endParaRPr lang="en-US"/>
        </a:p>
      </dgm:t>
    </dgm:pt>
    <dgm:pt modelId="{AA403DB8-DF00-4005-B60B-58D7FA52A939}">
      <dgm:prSet custT="1"/>
      <dgm:spPr/>
      <dgm:t>
        <a:bodyPr/>
        <a:lstStyle/>
        <a:p>
          <a:r>
            <a:rPr lang="hu-HU" sz="1600" dirty="0"/>
            <a:t>A bilincs említése bűnösségre utal</a:t>
          </a:r>
          <a:endParaRPr lang="en-US" sz="1600" dirty="0"/>
        </a:p>
      </dgm:t>
    </dgm:pt>
    <dgm:pt modelId="{97D210E1-99A2-4542-B7C7-73AA81CDD39B}" type="parTrans" cxnId="{D9E3DB80-D6D7-4B3A-AF05-33EA2576AA3C}">
      <dgm:prSet/>
      <dgm:spPr/>
      <dgm:t>
        <a:bodyPr/>
        <a:lstStyle/>
        <a:p>
          <a:endParaRPr lang="en-US"/>
        </a:p>
      </dgm:t>
    </dgm:pt>
    <dgm:pt modelId="{AB8FE218-7D2D-49C8-B0BD-8036D705A1B6}" type="sibTrans" cxnId="{D9E3DB80-D6D7-4B3A-AF05-33EA2576AA3C}">
      <dgm:prSet/>
      <dgm:spPr/>
      <dgm:t>
        <a:bodyPr/>
        <a:lstStyle/>
        <a:p>
          <a:endParaRPr lang="en-US"/>
        </a:p>
      </dgm:t>
    </dgm:pt>
    <dgm:pt modelId="{BC09EA18-DA02-4728-828F-3579F4AD4B4F}">
      <dgm:prSet custT="1"/>
      <dgm:spPr/>
      <dgm:t>
        <a:bodyPr/>
        <a:lstStyle/>
        <a:p>
          <a:r>
            <a:rPr lang="hu-HU" sz="1600" dirty="0"/>
            <a:t>A „rejtélyes” szó használata a gyanú </a:t>
          </a:r>
          <a:r>
            <a:rPr lang="hu-HU" sz="1600" dirty="0" err="1"/>
            <a:t>beigazolódását</a:t>
          </a:r>
          <a:r>
            <a:rPr lang="hu-HU" sz="1600" dirty="0"/>
            <a:t> sugallja</a:t>
          </a:r>
          <a:endParaRPr lang="en-US" sz="1600" dirty="0"/>
        </a:p>
      </dgm:t>
    </dgm:pt>
    <dgm:pt modelId="{1C71524D-C92A-46E8-B5A4-DB57C73FDDEF}" type="parTrans" cxnId="{8A7D0C28-9D42-4319-950F-1C59C7FFB7E5}">
      <dgm:prSet/>
      <dgm:spPr/>
    </dgm:pt>
    <dgm:pt modelId="{B8AC484E-8345-475E-9439-DF6C910830A6}" type="sibTrans" cxnId="{8A7D0C28-9D42-4319-950F-1C59C7FFB7E5}">
      <dgm:prSet/>
      <dgm:spPr/>
    </dgm:pt>
    <dgm:pt modelId="{5A6F3474-F2C7-4996-A188-08CC2713BBAB}" type="pres">
      <dgm:prSet presAssocID="{27FFB0CF-7040-447D-84D9-1D9911A81E7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23A3E9C4-1294-4A94-9711-6261856ADC07}" type="pres">
      <dgm:prSet presAssocID="{52CB2995-D0A0-4DC8-A8AF-258AA9989C62}" presName="composite" presStyleCnt="0"/>
      <dgm:spPr/>
    </dgm:pt>
    <dgm:pt modelId="{09D256F3-7105-4EA3-A863-475631CD0E2F}" type="pres">
      <dgm:prSet presAssocID="{52CB2995-D0A0-4DC8-A8AF-258AA9989C6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90B66B3-F351-4DF7-A52F-4F0B6ADF81C1}" type="pres">
      <dgm:prSet presAssocID="{52CB2995-D0A0-4DC8-A8AF-258AA9989C6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6687F80-287E-424D-B6D4-7B9A9492EA88}" type="pres">
      <dgm:prSet presAssocID="{43246C55-A03E-4A5A-80AC-0822DCF80041}" presName="space" presStyleCnt="0"/>
      <dgm:spPr/>
    </dgm:pt>
    <dgm:pt modelId="{C6FF574A-4A48-4687-8B3F-99DDC9FE0E50}" type="pres">
      <dgm:prSet presAssocID="{585FA1C3-2DEC-4C7B-882C-66D655323DB2}" presName="composite" presStyleCnt="0"/>
      <dgm:spPr/>
    </dgm:pt>
    <dgm:pt modelId="{73B16FF5-ADB6-4625-9303-956F3E3ADB6F}" type="pres">
      <dgm:prSet presAssocID="{585FA1C3-2DEC-4C7B-882C-66D655323DB2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396277B-9C4A-432D-B7AD-2737DC6E1246}" type="pres">
      <dgm:prSet presAssocID="{585FA1C3-2DEC-4C7B-882C-66D655323DB2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D9E3DB80-D6D7-4B3A-AF05-33EA2576AA3C}" srcId="{585FA1C3-2DEC-4C7B-882C-66D655323DB2}" destId="{AA403DB8-DF00-4005-B60B-58D7FA52A939}" srcOrd="0" destOrd="0" parTransId="{97D210E1-99A2-4542-B7C7-73AA81CDD39B}" sibTransId="{AB8FE218-7D2D-49C8-B0BD-8036D705A1B6}"/>
    <dgm:cxn modelId="{4741E9D0-67D0-4DF2-816A-66964B17D3AA}" type="presOf" srcId="{AA403DB8-DF00-4005-B60B-58D7FA52A939}" destId="{A396277B-9C4A-432D-B7AD-2737DC6E1246}" srcOrd="0" destOrd="0" presId="urn:microsoft.com/office/officeart/2005/8/layout/hList1"/>
    <dgm:cxn modelId="{148294DF-2174-4A71-BEFD-8BE720491E44}" type="presOf" srcId="{585FA1C3-2DEC-4C7B-882C-66D655323DB2}" destId="{73B16FF5-ADB6-4625-9303-956F3E3ADB6F}" srcOrd="0" destOrd="0" presId="urn:microsoft.com/office/officeart/2005/8/layout/hList1"/>
    <dgm:cxn modelId="{8A7D0C28-9D42-4319-950F-1C59C7FFB7E5}" srcId="{585FA1C3-2DEC-4C7B-882C-66D655323DB2}" destId="{BC09EA18-DA02-4728-828F-3579F4AD4B4F}" srcOrd="1" destOrd="0" parTransId="{1C71524D-C92A-46E8-B5A4-DB57C73FDDEF}" sibTransId="{B8AC484E-8345-475E-9439-DF6C910830A6}"/>
    <dgm:cxn modelId="{D6A64A44-0EAD-4E58-9797-83F73F45891C}" type="presOf" srcId="{52CB2995-D0A0-4DC8-A8AF-258AA9989C62}" destId="{09D256F3-7105-4EA3-A863-475631CD0E2F}" srcOrd="0" destOrd="0" presId="urn:microsoft.com/office/officeart/2005/8/layout/hList1"/>
    <dgm:cxn modelId="{B461DA07-14AE-40A4-A662-34B85E69F763}" srcId="{52CB2995-D0A0-4DC8-A8AF-258AA9989C62}" destId="{920DC049-D3A8-45ED-9166-76AA72A782E6}" srcOrd="0" destOrd="0" parTransId="{07F284BE-07F3-4574-B288-FCF8F6F3839B}" sibTransId="{8C1259DC-C1A7-4FE9-83A1-432D7325D15A}"/>
    <dgm:cxn modelId="{53BF3AA2-8A16-44E1-8A3A-F7448FCB4052}" srcId="{52CB2995-D0A0-4DC8-A8AF-258AA9989C62}" destId="{C07020FB-641E-477F-B0A7-679E99586D5F}" srcOrd="1" destOrd="0" parTransId="{6CC4356E-6E96-4942-84CB-79734E92B3EF}" sibTransId="{DB428731-CD93-4344-96EE-0A989C13CFC1}"/>
    <dgm:cxn modelId="{FB21427F-6D3D-4A27-8ECD-2849B7D74399}" srcId="{27FFB0CF-7040-447D-84D9-1D9911A81E75}" destId="{585FA1C3-2DEC-4C7B-882C-66D655323DB2}" srcOrd="1" destOrd="0" parTransId="{9DF0AE31-2B0E-430E-8270-2AD1E76040D0}" sibTransId="{A5F889D5-2B3D-4CC9-B952-3A2D7195E3C0}"/>
    <dgm:cxn modelId="{56565381-4A20-4827-8462-06D4DD638CCA}" type="presOf" srcId="{27FFB0CF-7040-447D-84D9-1D9911A81E75}" destId="{5A6F3474-F2C7-4996-A188-08CC2713BBAB}" srcOrd="0" destOrd="0" presId="urn:microsoft.com/office/officeart/2005/8/layout/hList1"/>
    <dgm:cxn modelId="{262BAD5D-1372-4555-BD8B-20EA30039EAA}" type="presOf" srcId="{C07020FB-641E-477F-B0A7-679E99586D5F}" destId="{990B66B3-F351-4DF7-A52F-4F0B6ADF81C1}" srcOrd="0" destOrd="1" presId="urn:microsoft.com/office/officeart/2005/8/layout/hList1"/>
    <dgm:cxn modelId="{71889AB1-8E5C-485D-A50B-745AD88088CA}" srcId="{27FFB0CF-7040-447D-84D9-1D9911A81E75}" destId="{52CB2995-D0A0-4DC8-A8AF-258AA9989C62}" srcOrd="0" destOrd="0" parTransId="{87384E15-10FF-4A5A-B5C9-33B0E6C5F92E}" sibTransId="{43246C55-A03E-4A5A-80AC-0822DCF80041}"/>
    <dgm:cxn modelId="{2D4238A4-00B0-45F8-869C-6EED2B017681}" type="presOf" srcId="{920DC049-D3A8-45ED-9166-76AA72A782E6}" destId="{990B66B3-F351-4DF7-A52F-4F0B6ADF81C1}" srcOrd="0" destOrd="0" presId="urn:microsoft.com/office/officeart/2005/8/layout/hList1"/>
    <dgm:cxn modelId="{3739FDF7-80C5-4C2F-A52B-07D5E7EB84EF}" type="presOf" srcId="{BC09EA18-DA02-4728-828F-3579F4AD4B4F}" destId="{A396277B-9C4A-432D-B7AD-2737DC6E1246}" srcOrd="0" destOrd="1" presId="urn:microsoft.com/office/officeart/2005/8/layout/hList1"/>
    <dgm:cxn modelId="{8B6BD5FF-9384-45FC-8AF4-6A45C7C60E5B}" type="presParOf" srcId="{5A6F3474-F2C7-4996-A188-08CC2713BBAB}" destId="{23A3E9C4-1294-4A94-9711-6261856ADC07}" srcOrd="0" destOrd="0" presId="urn:microsoft.com/office/officeart/2005/8/layout/hList1"/>
    <dgm:cxn modelId="{017FED8B-68EE-47B4-A7A6-26158FFB2D8A}" type="presParOf" srcId="{23A3E9C4-1294-4A94-9711-6261856ADC07}" destId="{09D256F3-7105-4EA3-A863-475631CD0E2F}" srcOrd="0" destOrd="0" presId="urn:microsoft.com/office/officeart/2005/8/layout/hList1"/>
    <dgm:cxn modelId="{703EEEEB-A3C0-44C3-8379-B8884CD959AB}" type="presParOf" srcId="{23A3E9C4-1294-4A94-9711-6261856ADC07}" destId="{990B66B3-F351-4DF7-A52F-4F0B6ADF81C1}" srcOrd="1" destOrd="0" presId="urn:microsoft.com/office/officeart/2005/8/layout/hList1"/>
    <dgm:cxn modelId="{EB939DEA-B6D2-4435-995A-BE5A32BD80BA}" type="presParOf" srcId="{5A6F3474-F2C7-4996-A188-08CC2713BBAB}" destId="{C6687F80-287E-424D-B6D4-7B9A9492EA88}" srcOrd="1" destOrd="0" presId="urn:microsoft.com/office/officeart/2005/8/layout/hList1"/>
    <dgm:cxn modelId="{618BF6D9-489F-4BE0-A4E2-AF210F7E1CD2}" type="presParOf" srcId="{5A6F3474-F2C7-4996-A188-08CC2713BBAB}" destId="{C6FF574A-4A48-4687-8B3F-99DDC9FE0E50}" srcOrd="2" destOrd="0" presId="urn:microsoft.com/office/officeart/2005/8/layout/hList1"/>
    <dgm:cxn modelId="{7EE45113-0C20-42D3-B236-7D483FA649DF}" type="presParOf" srcId="{C6FF574A-4A48-4687-8B3F-99DDC9FE0E50}" destId="{73B16FF5-ADB6-4625-9303-956F3E3ADB6F}" srcOrd="0" destOrd="0" presId="urn:microsoft.com/office/officeart/2005/8/layout/hList1"/>
    <dgm:cxn modelId="{1DEE741F-D079-4CA4-9934-90D6A5EF0467}" type="presParOf" srcId="{C6FF574A-4A48-4687-8B3F-99DDC9FE0E50}" destId="{A396277B-9C4A-432D-B7AD-2737DC6E12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01434-4128-402D-BCF7-C7633537702D}">
      <dsp:nvSpPr>
        <dsp:cNvPr id="0" name=""/>
        <dsp:cNvSpPr/>
      </dsp:nvSpPr>
      <dsp:spPr>
        <a:xfrm>
          <a:off x="317699" y="121908"/>
          <a:ext cx="985412" cy="9854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17B7E6-3793-4D0B-A731-D0AE3691D018}">
      <dsp:nvSpPr>
        <dsp:cNvPr id="0" name=""/>
        <dsp:cNvSpPr/>
      </dsp:nvSpPr>
      <dsp:spPr>
        <a:xfrm>
          <a:off x="527704" y="331914"/>
          <a:ext cx="565400" cy="565400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7D2C8F-E743-4246-8B3B-1D0B32946C4B}">
      <dsp:nvSpPr>
        <dsp:cNvPr id="0" name=""/>
        <dsp:cNvSpPr/>
      </dsp:nvSpPr>
      <dsp:spPr>
        <a:xfrm>
          <a:off x="2690" y="1414252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hu-HU" sz="1800" kern="1200" dirty="0"/>
            <a:t>Munkaügyi</a:t>
          </a:r>
          <a:endParaRPr lang="en-US" sz="1800" kern="1200" dirty="0"/>
        </a:p>
      </dsp:txBody>
      <dsp:txXfrm>
        <a:off x="2690" y="1414252"/>
        <a:ext cx="1615429" cy="646171"/>
      </dsp:txXfrm>
    </dsp:sp>
    <dsp:sp modelId="{7D51896B-2D34-48BF-9ECA-AFD76E7E4FCD}">
      <dsp:nvSpPr>
        <dsp:cNvPr id="0" name=""/>
        <dsp:cNvSpPr/>
      </dsp:nvSpPr>
      <dsp:spPr>
        <a:xfrm>
          <a:off x="2215829" y="121908"/>
          <a:ext cx="985412" cy="9854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5D5C33-0043-41A5-A7D6-7544551B3815}">
      <dsp:nvSpPr>
        <dsp:cNvPr id="0" name=""/>
        <dsp:cNvSpPr/>
      </dsp:nvSpPr>
      <dsp:spPr>
        <a:xfrm>
          <a:off x="2425834" y="331914"/>
          <a:ext cx="565400" cy="565400"/>
        </a:xfrm>
        <a:prstGeom prst="rect">
          <a:avLst/>
        </a:prstGeom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2B5EAE-4EE6-4F4A-B5A0-A3BFD00FC13F}">
      <dsp:nvSpPr>
        <dsp:cNvPr id="0" name=""/>
        <dsp:cNvSpPr/>
      </dsp:nvSpPr>
      <dsp:spPr>
        <a:xfrm>
          <a:off x="1900820" y="1414252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hu-HU" sz="1800" kern="1200" dirty="0"/>
            <a:t>Foglakoztatási</a:t>
          </a:r>
          <a:endParaRPr lang="en-US" sz="1800" kern="1200" dirty="0"/>
        </a:p>
      </dsp:txBody>
      <dsp:txXfrm>
        <a:off x="1900820" y="1414252"/>
        <a:ext cx="1615429" cy="646171"/>
      </dsp:txXfrm>
    </dsp:sp>
    <dsp:sp modelId="{3174C0A5-79B7-4588-8CEC-9747D259FC4A}">
      <dsp:nvSpPr>
        <dsp:cNvPr id="0" name=""/>
        <dsp:cNvSpPr/>
      </dsp:nvSpPr>
      <dsp:spPr>
        <a:xfrm>
          <a:off x="4113958" y="121908"/>
          <a:ext cx="985412" cy="98541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FFA051-1468-4F2E-B63C-114A07BAEB0A}">
      <dsp:nvSpPr>
        <dsp:cNvPr id="0" name=""/>
        <dsp:cNvSpPr/>
      </dsp:nvSpPr>
      <dsp:spPr>
        <a:xfrm>
          <a:off x="4323964" y="331914"/>
          <a:ext cx="565400" cy="565400"/>
        </a:xfrm>
        <a:prstGeom prst="rect">
          <a:avLst/>
        </a:prstGeom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C5FF63-63B9-449F-85A7-C69F0BB508D3}">
      <dsp:nvSpPr>
        <dsp:cNvPr id="0" name=""/>
        <dsp:cNvSpPr/>
      </dsp:nvSpPr>
      <dsp:spPr>
        <a:xfrm>
          <a:off x="3798950" y="1414252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hu-HU" sz="1800" kern="1200" dirty="0"/>
            <a:t>Morális</a:t>
          </a:r>
          <a:endParaRPr lang="en-US" sz="1800" kern="1200" dirty="0"/>
        </a:p>
      </dsp:txBody>
      <dsp:txXfrm>
        <a:off x="3798950" y="1414252"/>
        <a:ext cx="1615429" cy="646171"/>
      </dsp:txXfrm>
    </dsp:sp>
    <dsp:sp modelId="{F4D9F28D-8EC1-4389-8C76-5F256C41EFC7}">
      <dsp:nvSpPr>
        <dsp:cNvPr id="0" name=""/>
        <dsp:cNvSpPr/>
      </dsp:nvSpPr>
      <dsp:spPr>
        <a:xfrm>
          <a:off x="6012088" y="121908"/>
          <a:ext cx="985412" cy="9854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9870FF-F52C-476C-A224-604B04D229AF}">
      <dsp:nvSpPr>
        <dsp:cNvPr id="0" name=""/>
        <dsp:cNvSpPr/>
      </dsp:nvSpPr>
      <dsp:spPr>
        <a:xfrm>
          <a:off x="6222094" y="331914"/>
          <a:ext cx="565400" cy="565400"/>
        </a:xfrm>
        <a:prstGeom prst="rect">
          <a:avLst/>
        </a:prstGeom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17DA9-3AA1-468A-85BC-DF714CE82BB1}">
      <dsp:nvSpPr>
        <dsp:cNvPr id="0" name=""/>
        <dsp:cNvSpPr/>
      </dsp:nvSpPr>
      <dsp:spPr>
        <a:xfrm>
          <a:off x="5697079" y="1414252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hu-HU" sz="1800" kern="1200" dirty="0"/>
            <a:t>Pénzügyi</a:t>
          </a:r>
          <a:endParaRPr lang="en-US" sz="1800" kern="1200" dirty="0"/>
        </a:p>
      </dsp:txBody>
      <dsp:txXfrm>
        <a:off x="5697079" y="1414252"/>
        <a:ext cx="1615429" cy="646171"/>
      </dsp:txXfrm>
    </dsp:sp>
    <dsp:sp modelId="{70C0C369-AC77-467E-A39C-3B198B6D939D}">
      <dsp:nvSpPr>
        <dsp:cNvPr id="0" name=""/>
        <dsp:cNvSpPr/>
      </dsp:nvSpPr>
      <dsp:spPr>
        <a:xfrm>
          <a:off x="1266764" y="2464281"/>
          <a:ext cx="985412" cy="98541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99B3C1-F433-4081-B2B3-668D39150360}">
      <dsp:nvSpPr>
        <dsp:cNvPr id="0" name=""/>
        <dsp:cNvSpPr/>
      </dsp:nvSpPr>
      <dsp:spPr>
        <a:xfrm>
          <a:off x="1476769" y="2674287"/>
          <a:ext cx="565400" cy="565400"/>
        </a:xfrm>
        <a:prstGeom prst="rect">
          <a:avLst/>
        </a:prstGeom>
        <a:blipFill>
          <a:blip xmlns:r="http://schemas.openxmlformats.org/officeDocument/2006/relationships"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53147F-8FED-42F5-9CBA-374F757B58CE}">
      <dsp:nvSpPr>
        <dsp:cNvPr id="0" name=""/>
        <dsp:cNvSpPr/>
      </dsp:nvSpPr>
      <dsp:spPr>
        <a:xfrm>
          <a:off x="951755" y="3756625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hu-HU" sz="1800" kern="1200"/>
            <a:t>Kulturális</a:t>
          </a:r>
          <a:endParaRPr lang="en-US" sz="1800" kern="1200" dirty="0"/>
        </a:p>
      </dsp:txBody>
      <dsp:txXfrm>
        <a:off x="951755" y="3756625"/>
        <a:ext cx="1615429" cy="646171"/>
      </dsp:txXfrm>
    </dsp:sp>
    <dsp:sp modelId="{6C1850A5-427F-43CE-A940-9F1BEC266814}">
      <dsp:nvSpPr>
        <dsp:cNvPr id="0" name=""/>
        <dsp:cNvSpPr/>
      </dsp:nvSpPr>
      <dsp:spPr>
        <a:xfrm>
          <a:off x="3164893" y="2464281"/>
          <a:ext cx="985412" cy="9854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C4F7F0-A9FB-49F0-B46C-6452D32F31CA}">
      <dsp:nvSpPr>
        <dsp:cNvPr id="0" name=""/>
        <dsp:cNvSpPr/>
      </dsp:nvSpPr>
      <dsp:spPr>
        <a:xfrm>
          <a:off x="3374899" y="2674287"/>
          <a:ext cx="565400" cy="565400"/>
        </a:xfrm>
        <a:prstGeom prst="rect">
          <a:avLst/>
        </a:prstGeom>
        <a:blipFill>
          <a:blip xmlns:r="http://schemas.openxmlformats.org/officeDocument/2006/relationships" r:embed="rId1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0784F9-C079-4943-A8C3-020785068B5C}">
      <dsp:nvSpPr>
        <dsp:cNvPr id="0" name=""/>
        <dsp:cNvSpPr/>
      </dsp:nvSpPr>
      <dsp:spPr>
        <a:xfrm>
          <a:off x="2849885" y="3756625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hu-HU" sz="1800" kern="1200" dirty="0"/>
            <a:t>Gazdasági</a:t>
          </a:r>
          <a:endParaRPr lang="en-US" sz="1800" kern="1200" dirty="0"/>
        </a:p>
      </dsp:txBody>
      <dsp:txXfrm>
        <a:off x="2849885" y="3756625"/>
        <a:ext cx="1615429" cy="646171"/>
      </dsp:txXfrm>
    </dsp:sp>
    <dsp:sp modelId="{3C3474B6-34B0-49B5-AA4C-C010136D2232}">
      <dsp:nvSpPr>
        <dsp:cNvPr id="0" name=""/>
        <dsp:cNvSpPr/>
      </dsp:nvSpPr>
      <dsp:spPr>
        <a:xfrm>
          <a:off x="5063023" y="2464281"/>
          <a:ext cx="985412" cy="9854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C44F43-02B6-4ADB-AA4D-5823D0DC5031}">
      <dsp:nvSpPr>
        <dsp:cNvPr id="0" name=""/>
        <dsp:cNvSpPr/>
      </dsp:nvSpPr>
      <dsp:spPr>
        <a:xfrm>
          <a:off x="5273029" y="2674287"/>
          <a:ext cx="565400" cy="565400"/>
        </a:xfrm>
        <a:prstGeom prst="rect">
          <a:avLst/>
        </a:prstGeom>
        <a:blipFill>
          <a:blip xmlns:r="http://schemas.openxmlformats.org/officeDocument/2006/relationships"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DC474-46BE-4BC8-9402-C5E03FCB5EB0}">
      <dsp:nvSpPr>
        <dsp:cNvPr id="0" name=""/>
        <dsp:cNvSpPr/>
      </dsp:nvSpPr>
      <dsp:spPr>
        <a:xfrm>
          <a:off x="4748015" y="3756625"/>
          <a:ext cx="1615429" cy="646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AU" sz="1800" kern="1200" dirty="0" err="1"/>
            <a:t>Politi</a:t>
          </a:r>
          <a:r>
            <a:rPr lang="hu-HU" sz="1800" kern="1200" dirty="0" err="1"/>
            <a:t>kai</a:t>
          </a:r>
          <a:endParaRPr lang="en-US" sz="1800" kern="1200" dirty="0"/>
        </a:p>
      </dsp:txBody>
      <dsp:txXfrm>
        <a:off x="4748015" y="3756625"/>
        <a:ext cx="1615429" cy="64617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5BC30-7516-499A-A9F4-3B7D0E6835B3}">
      <dsp:nvSpPr>
        <dsp:cNvPr id="0" name=""/>
        <dsp:cNvSpPr/>
      </dsp:nvSpPr>
      <dsp:spPr>
        <a:xfrm rot="5400000">
          <a:off x="5410072" y="-1189323"/>
          <a:ext cx="3481070" cy="672998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A gyanúsított külföldi származásának hangsúlyozása, annak ellenére, hogy az már máltai állampolgár</a:t>
          </a:r>
          <a:endParaRPr lang="en-US" sz="1600" kern="1200" dirty="0"/>
        </a:p>
      </dsp:txBody>
      <dsp:txXfrm rot="-5400000">
        <a:off x="3785615" y="605066"/>
        <a:ext cx="6560052" cy="3141206"/>
      </dsp:txXfrm>
    </dsp:sp>
    <dsp:sp modelId="{F9A17958-83A8-4769-AC0B-9A1584B5E34F}">
      <dsp:nvSpPr>
        <dsp:cNvPr id="0" name=""/>
        <dsp:cNvSpPr/>
      </dsp:nvSpPr>
      <dsp:spPr>
        <a:xfrm>
          <a:off x="0" y="0"/>
          <a:ext cx="3785616" cy="435133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/>
            <a:t>“</a:t>
          </a:r>
          <a:r>
            <a:rPr lang="hu-HU" sz="2400" kern="1200" dirty="0"/>
            <a:t>Máltai állampolgárságú orosz</a:t>
          </a:r>
          <a:r>
            <a:rPr lang="en-GB" sz="2400" kern="1200" dirty="0"/>
            <a:t>…” (</a:t>
          </a:r>
          <a:r>
            <a:rPr lang="hu-HU" sz="2400" kern="1200" dirty="0"/>
            <a:t>máltai média</a:t>
          </a:r>
          <a:r>
            <a:rPr lang="en-GB" sz="2400" kern="1200" dirty="0"/>
            <a:t>)</a:t>
          </a:r>
        </a:p>
      </dsp:txBody>
      <dsp:txXfrm>
        <a:off x="184799" y="184799"/>
        <a:ext cx="3416018" cy="39817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CE4C2-87DE-44EF-9C8F-69F912523836}">
      <dsp:nvSpPr>
        <dsp:cNvPr id="0" name=""/>
        <dsp:cNvSpPr/>
      </dsp:nvSpPr>
      <dsp:spPr>
        <a:xfrm>
          <a:off x="2124554" y="1465"/>
          <a:ext cx="2264495" cy="2264495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000" kern="1200" dirty="0"/>
            <a:t>Az ártatlanság vélelmének tiszteletben tartásával történő újságírás előfeltétele a szerkesztőségek függetlensége</a:t>
          </a:r>
          <a:endParaRPr lang="en-US" sz="1000" kern="1200" dirty="0"/>
        </a:p>
      </dsp:txBody>
      <dsp:txXfrm>
        <a:off x="2690678" y="1465"/>
        <a:ext cx="1132247" cy="1868208"/>
      </dsp:txXfrm>
    </dsp:sp>
    <dsp:sp modelId="{1B4DE1ED-5855-4583-A7CE-A2F326B4141A}">
      <dsp:nvSpPr>
        <dsp:cNvPr id="0" name=""/>
        <dsp:cNvSpPr/>
      </dsp:nvSpPr>
      <dsp:spPr>
        <a:xfrm rot="4320000">
          <a:off x="4026649" y="1383418"/>
          <a:ext cx="2264495" cy="2264495"/>
        </a:xfrm>
        <a:prstGeom prst="down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000" kern="1200" dirty="0"/>
            <a:t>A szerkesztőségek függetlenségéhez elengedhetetlen a sajtó szabadsága</a:t>
          </a:r>
          <a:endParaRPr lang="en-US" sz="1000" kern="1200" dirty="0"/>
        </a:p>
      </dsp:txBody>
      <dsp:txXfrm rot="-5400000">
        <a:off x="4413239" y="1888312"/>
        <a:ext cx="1868208" cy="1132247"/>
      </dsp:txXfrm>
    </dsp:sp>
    <dsp:sp modelId="{FA2D40C1-708F-43FB-9643-6BEDDF110220}">
      <dsp:nvSpPr>
        <dsp:cNvPr id="0" name=""/>
        <dsp:cNvSpPr/>
      </dsp:nvSpPr>
      <dsp:spPr>
        <a:xfrm rot="8640000">
          <a:off x="3300113" y="3619465"/>
          <a:ext cx="2264495" cy="2264495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000" kern="1200" dirty="0"/>
            <a:t>A sajtószabadság jó barátja az önszabályozás</a:t>
          </a:r>
          <a:endParaRPr lang="en-US" sz="1000" kern="1200" dirty="0"/>
        </a:p>
      </dsp:txBody>
      <dsp:txXfrm rot="10800000">
        <a:off x="3982703" y="3977910"/>
        <a:ext cx="1132247" cy="1868208"/>
      </dsp:txXfrm>
    </dsp:sp>
    <dsp:sp modelId="{4045A420-CEFD-4D79-BC08-9E114E21A3FC}">
      <dsp:nvSpPr>
        <dsp:cNvPr id="0" name=""/>
        <dsp:cNvSpPr/>
      </dsp:nvSpPr>
      <dsp:spPr>
        <a:xfrm rot="12960000">
          <a:off x="948995" y="3619465"/>
          <a:ext cx="2264495" cy="226449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000" kern="1200" dirty="0"/>
            <a:t>A professzionális és etikus újságírásnormáival összhangban az önszabályozás kerüli a populizmust</a:t>
          </a:r>
          <a:endParaRPr lang="en-US" sz="1000" kern="1200" dirty="0"/>
        </a:p>
      </dsp:txBody>
      <dsp:txXfrm rot="10800000">
        <a:off x="1398653" y="3977910"/>
        <a:ext cx="1132247" cy="1868208"/>
      </dsp:txXfrm>
    </dsp:sp>
    <dsp:sp modelId="{BEE3F42A-F86D-4540-83B5-91A84BD96B37}">
      <dsp:nvSpPr>
        <dsp:cNvPr id="0" name=""/>
        <dsp:cNvSpPr/>
      </dsp:nvSpPr>
      <dsp:spPr>
        <a:xfrm rot="17280000">
          <a:off x="222459" y="1383418"/>
          <a:ext cx="2264495" cy="2264495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000" kern="1200" dirty="0"/>
            <a:t>A politikának foglyul esett újságírás veszélyezteti az ártatlanság vélelmét</a:t>
          </a:r>
          <a:r>
            <a:rPr lang="en-GB" sz="1000" kern="1200" dirty="0"/>
            <a:t> </a:t>
          </a:r>
          <a:endParaRPr lang="en-US" sz="1000" kern="1200" dirty="0"/>
        </a:p>
      </dsp:txBody>
      <dsp:txXfrm rot="5400000">
        <a:off x="232157" y="1888312"/>
        <a:ext cx="1868208" cy="11322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A78A3-5251-4800-8293-7C22F2D905AA}">
      <dsp:nvSpPr>
        <dsp:cNvPr id="0" name=""/>
        <dsp:cNvSpPr/>
      </dsp:nvSpPr>
      <dsp:spPr>
        <a:xfrm>
          <a:off x="559800" y="734819"/>
          <a:ext cx="1512000" cy="1512000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ADCF24-02E8-4CAA-9B54-BB8B9BCF49FF}">
      <dsp:nvSpPr>
        <dsp:cNvPr id="0" name=""/>
        <dsp:cNvSpPr/>
      </dsp:nvSpPr>
      <dsp:spPr>
        <a:xfrm>
          <a:off x="559800" y="2370732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AU" sz="2300" kern="1200" dirty="0"/>
            <a:t>“17</a:t>
          </a:r>
          <a:r>
            <a:rPr lang="hu-HU" sz="2300" kern="1200" dirty="0"/>
            <a:t> éves lányt erőszakolt a menekült</a:t>
          </a:r>
          <a:r>
            <a:rPr lang="en-AU" sz="2300" kern="1200" dirty="0"/>
            <a:t>” – </a:t>
          </a:r>
          <a:r>
            <a:rPr lang="hu-HU" sz="2300" kern="1200" dirty="0"/>
            <a:t>osztrák média</a:t>
          </a:r>
          <a:endParaRPr lang="en-US" sz="2300" kern="1200" dirty="0"/>
        </a:p>
      </dsp:txBody>
      <dsp:txXfrm>
        <a:off x="559800" y="2370732"/>
        <a:ext cx="4320000" cy="648000"/>
      </dsp:txXfrm>
    </dsp:sp>
    <dsp:sp modelId="{3F7F491C-DD3B-4191-8DA5-D467ABC7CF50}">
      <dsp:nvSpPr>
        <dsp:cNvPr id="0" name=""/>
        <dsp:cNvSpPr/>
      </dsp:nvSpPr>
      <dsp:spPr>
        <a:xfrm>
          <a:off x="559800" y="3076366"/>
          <a:ext cx="4320000" cy="540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Vád tényként való közlése</a:t>
          </a:r>
          <a:endParaRPr lang="en-US" sz="1600" kern="1200" dirty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Hangsúly a menekült státuszon</a:t>
          </a:r>
          <a:endParaRPr lang="en-US" sz="1600" kern="1200" dirty="0"/>
        </a:p>
      </dsp:txBody>
      <dsp:txXfrm>
        <a:off x="559800" y="3076366"/>
        <a:ext cx="4320000" cy="540152"/>
      </dsp:txXfrm>
    </dsp:sp>
    <dsp:sp modelId="{F8CE9A85-15C1-4E85-9802-C5207C3E0F14}">
      <dsp:nvSpPr>
        <dsp:cNvPr id="0" name=""/>
        <dsp:cNvSpPr/>
      </dsp:nvSpPr>
      <dsp:spPr>
        <a:xfrm>
          <a:off x="5635800" y="734819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CE741-A7AC-4D94-91CA-B3AEF2C455DC}">
      <dsp:nvSpPr>
        <dsp:cNvPr id="0" name=""/>
        <dsp:cNvSpPr/>
      </dsp:nvSpPr>
      <dsp:spPr>
        <a:xfrm>
          <a:off x="5635800" y="2370732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AU" sz="2300" kern="1200" dirty="0"/>
            <a:t>“Brut</a:t>
          </a:r>
          <a:r>
            <a:rPr lang="hu-HU" sz="2300" kern="1200" dirty="0" err="1"/>
            <a:t>ális</a:t>
          </a:r>
          <a:r>
            <a:rPr lang="hu-HU" sz="2300" kern="1200" dirty="0"/>
            <a:t> rablót és szexuális bűnözőt fogtak el</a:t>
          </a:r>
          <a:r>
            <a:rPr lang="en-AU" sz="2300" kern="1200" dirty="0"/>
            <a:t>” – </a:t>
          </a:r>
          <a:r>
            <a:rPr lang="hu-HU" sz="2300" kern="1200" dirty="0"/>
            <a:t>osztrák média</a:t>
          </a:r>
          <a:endParaRPr lang="en-US" sz="2300" kern="1200" dirty="0"/>
        </a:p>
      </dsp:txBody>
      <dsp:txXfrm>
        <a:off x="5635800" y="2370732"/>
        <a:ext cx="4320000" cy="648000"/>
      </dsp:txXfrm>
    </dsp:sp>
    <dsp:sp modelId="{E221213B-7CEC-433D-8CB6-7451E84BCABC}">
      <dsp:nvSpPr>
        <dsp:cNvPr id="0" name=""/>
        <dsp:cNvSpPr/>
      </dsp:nvSpPr>
      <dsp:spPr>
        <a:xfrm>
          <a:off x="5635800" y="3076366"/>
          <a:ext cx="4320000" cy="540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Szenzációhajhász jelző</a:t>
          </a:r>
          <a:endParaRPr lang="en-US" sz="1600" kern="1200" dirty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Vád tényként való közlése</a:t>
          </a:r>
          <a:endParaRPr lang="en-US" sz="1600" kern="1200" dirty="0"/>
        </a:p>
      </dsp:txBody>
      <dsp:txXfrm>
        <a:off x="5635800" y="3076366"/>
        <a:ext cx="4320000" cy="5401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2A2A1B-1221-4DED-B82A-41DD7A11F53E}">
      <dsp:nvSpPr>
        <dsp:cNvPr id="0" name=""/>
        <dsp:cNvSpPr/>
      </dsp:nvSpPr>
      <dsp:spPr>
        <a:xfrm>
          <a:off x="0" y="605862"/>
          <a:ext cx="6513603" cy="716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/>
            <a:t>"Graz: </a:t>
          </a:r>
          <a:r>
            <a:rPr lang="hu-HU" sz="1800" kern="1200" dirty="0"/>
            <a:t>Terrorizmussal gyanúsított személyeket engednek, az </a:t>
          </a:r>
          <a:r>
            <a:rPr lang="hu-HU" sz="1800" kern="1200" dirty="0" err="1"/>
            <a:t>identitáriusok</a:t>
          </a:r>
          <a:r>
            <a:rPr lang="hu-HU" sz="1800" kern="1200" dirty="0"/>
            <a:t> </a:t>
          </a:r>
          <a:r>
            <a:rPr lang="hu-HU" sz="1800" kern="1200" dirty="0" err="1"/>
            <a:t>brutáűlis</a:t>
          </a:r>
          <a:r>
            <a:rPr lang="hu-HU" sz="1800" kern="1200" dirty="0"/>
            <a:t> tárgylásra számíthatnak”</a:t>
          </a:r>
          <a:r>
            <a:rPr lang="de-DE" sz="1800" kern="1200" dirty="0"/>
            <a:t> (</a:t>
          </a:r>
          <a:r>
            <a:rPr lang="hu-HU" sz="1800" kern="1200" dirty="0"/>
            <a:t>osztrák</a:t>
          </a:r>
          <a:r>
            <a:rPr lang="de-DE" sz="1800" kern="1200" dirty="0"/>
            <a:t> m</a:t>
          </a:r>
          <a:r>
            <a:rPr lang="hu-HU" sz="1800" kern="1200" dirty="0"/>
            <a:t>é</a:t>
          </a:r>
          <a:r>
            <a:rPr lang="de-DE" sz="1800" kern="1200" dirty="0" err="1"/>
            <a:t>dia</a:t>
          </a:r>
          <a:r>
            <a:rPr lang="de-DE" sz="1800" kern="1200" dirty="0"/>
            <a:t>)</a:t>
          </a:r>
          <a:endParaRPr lang="en-US" sz="1800" kern="1200" dirty="0"/>
        </a:p>
      </dsp:txBody>
      <dsp:txXfrm>
        <a:off x="34954" y="640816"/>
        <a:ext cx="6443695" cy="646132"/>
      </dsp:txXfrm>
    </dsp:sp>
    <dsp:sp modelId="{C38B28D8-7F69-419B-8571-083AB3568A2D}">
      <dsp:nvSpPr>
        <dsp:cNvPr id="0" name=""/>
        <dsp:cNvSpPr/>
      </dsp:nvSpPr>
      <dsp:spPr>
        <a:xfrm>
          <a:off x="0" y="1321902"/>
          <a:ext cx="6513603" cy="2310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807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u-HU" sz="1400" kern="1200" dirty="0"/>
            <a:t>A „brutális” jelző használatával, és azzal, hogy a címben a tárgyalásuk híre mellé helyezi az azzal egyébként semmilyen kapcsolatban nem álló, a terrorizmussal gyanúsított muszlimok szabadon bocsátásáról szóló hírt, a szerző ítélkező módon arra utal, hogy a szélső-jobboldali </a:t>
          </a:r>
          <a:r>
            <a:rPr lang="hu-HU" sz="1400" kern="1200" dirty="0" err="1"/>
            <a:t>identitáriusokkal</a:t>
          </a:r>
          <a:r>
            <a:rPr lang="hu-HU" sz="1400" kern="1200" dirty="0"/>
            <a:t> szemben igazságtalanság történt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u-HU" sz="1400" kern="1200" dirty="0"/>
            <a:t>A szövegben Grazot „</a:t>
          </a:r>
          <a:r>
            <a:rPr lang="hu-HU" sz="1400" kern="1200" dirty="0" err="1"/>
            <a:t>Abszurdisztánnak</a:t>
          </a:r>
          <a:r>
            <a:rPr lang="hu-HU" sz="1400" kern="1200" dirty="0"/>
            <a:t>” </a:t>
          </a:r>
          <a:r>
            <a:rPr lang="hu-HU" sz="1400" kern="1200" dirty="0" err="1"/>
            <a:t>továb</a:t>
          </a:r>
          <a:r>
            <a:rPr lang="hu-HU" sz="1400" kern="1200" dirty="0"/>
            <a:t> erősítve az igazságtalanság érzését, amiért a külföldi muszlim gyanúsítottakat szabadon engedik, miközben a szélső-jobbos aktivisták ellen vádat emelnek; a „-</a:t>
          </a:r>
          <a:r>
            <a:rPr lang="hu-HU" sz="1400" kern="1200" dirty="0" err="1"/>
            <a:t>sztán</a:t>
          </a:r>
          <a:r>
            <a:rPr lang="hu-HU" sz="1400" kern="1200" dirty="0"/>
            <a:t>” utótaggal, amely elsősorban muszlim országok, például Pakisztán vagy Afganisztán nevében található meg, azokra az országokra utal, ahonnan sok migráns és menekült érkezik</a:t>
          </a:r>
          <a:r>
            <a:rPr lang="en-GB" sz="1400" kern="1200" dirty="0"/>
            <a:t>.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u-HU" sz="1400" kern="1200" dirty="0"/>
            <a:t>A szövegben utal olyan muszlimokra is, akik börtönben vannak, és „élvezték volna” a muszlim gyanúsítottak társaságát, és akik családja szociális támogatásban részesül</a:t>
          </a:r>
          <a:r>
            <a:rPr lang="en-GB" sz="1400" kern="1200" dirty="0"/>
            <a:t>.</a:t>
          </a:r>
          <a:endParaRPr lang="en-US" sz="1400" kern="1200" dirty="0"/>
        </a:p>
      </dsp:txBody>
      <dsp:txXfrm>
        <a:off x="0" y="1321902"/>
        <a:ext cx="6513603" cy="2310120"/>
      </dsp:txXfrm>
    </dsp:sp>
    <dsp:sp modelId="{DFCE5EE3-DE70-485C-BFC5-3F5D56179575}">
      <dsp:nvSpPr>
        <dsp:cNvPr id="0" name=""/>
        <dsp:cNvSpPr/>
      </dsp:nvSpPr>
      <dsp:spPr>
        <a:xfrm>
          <a:off x="0" y="3632023"/>
          <a:ext cx="6513603" cy="71604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/>
            <a:t>"#</a:t>
          </a:r>
          <a:r>
            <a:rPr lang="hu-HU" sz="1800" kern="1200" dirty="0" err="1"/>
            <a:t>ElszigeteltEset</a:t>
          </a:r>
          <a:r>
            <a:rPr lang="en-GB" sz="1800" kern="1200" dirty="0"/>
            <a:t>: </a:t>
          </a:r>
          <a:r>
            <a:rPr lang="hu-HU" sz="1800" kern="1200" dirty="0"/>
            <a:t>A felbőszült orosz autótolvaj szét akarta verni a bécsi rendőrautót</a:t>
          </a:r>
          <a:r>
            <a:rPr lang="en-GB" sz="1800" kern="1200" dirty="0"/>
            <a:t>” (</a:t>
          </a:r>
          <a:r>
            <a:rPr lang="hu-HU" sz="1800" kern="1200" dirty="0"/>
            <a:t>osztrák média</a:t>
          </a:r>
          <a:r>
            <a:rPr lang="en-GB" sz="1800" kern="1200" dirty="0"/>
            <a:t>)</a:t>
          </a:r>
          <a:endParaRPr lang="en-US" sz="1800" kern="1200" dirty="0"/>
        </a:p>
      </dsp:txBody>
      <dsp:txXfrm>
        <a:off x="34954" y="3666977"/>
        <a:ext cx="6443695" cy="646132"/>
      </dsp:txXfrm>
    </dsp:sp>
    <dsp:sp modelId="{ADC8E226-55E8-4BDB-8EE5-F85C6164BF19}">
      <dsp:nvSpPr>
        <dsp:cNvPr id="0" name=""/>
        <dsp:cNvSpPr/>
      </dsp:nvSpPr>
      <dsp:spPr>
        <a:xfrm>
          <a:off x="0" y="4348063"/>
          <a:ext cx="6513603" cy="931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807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u-HU" sz="1400" kern="1200" dirty="0"/>
            <a:t>A hashtag gúnyos használata az</a:t>
          </a:r>
          <a:r>
            <a:rPr lang="en-GB" sz="1400" kern="1200" dirty="0"/>
            <a:t> “</a:t>
          </a:r>
          <a:r>
            <a:rPr lang="hu-HU" sz="1400" kern="1200" dirty="0"/>
            <a:t>elszigetelt eset</a:t>
          </a:r>
          <a:r>
            <a:rPr lang="en-GB" sz="1400" kern="1200" dirty="0"/>
            <a:t>” </a:t>
          </a:r>
          <a:r>
            <a:rPr lang="hu-HU" sz="1400" kern="1200" dirty="0"/>
            <a:t>szavak mellet azt sugallja, hogy külföldiek sorozatosan követnek el bűncselekményeket</a:t>
          </a:r>
          <a:r>
            <a:rPr lang="en-GB" sz="1400" kern="1200" dirty="0"/>
            <a:t>.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u-HU" sz="1400" kern="1200" dirty="0"/>
            <a:t>Nemzetiségre történő utalás</a:t>
          </a:r>
          <a:r>
            <a:rPr lang="de-AT" sz="1400" kern="1200" dirty="0"/>
            <a:t>.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u-HU" sz="1400" kern="1200" dirty="0"/>
            <a:t>A negatív „felbőszült” jelző használata</a:t>
          </a:r>
          <a:r>
            <a:rPr lang="en-GB" sz="1400" kern="1200" dirty="0"/>
            <a:t>.</a:t>
          </a:r>
          <a:endParaRPr lang="en-US" sz="1400" kern="1200" dirty="0"/>
        </a:p>
      </dsp:txBody>
      <dsp:txXfrm>
        <a:off x="0" y="4348063"/>
        <a:ext cx="6513603" cy="9315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0F5E7F-BF80-4698-8D1B-B9FD1949A69F}">
      <dsp:nvSpPr>
        <dsp:cNvPr id="0" name=""/>
        <dsp:cNvSpPr/>
      </dsp:nvSpPr>
      <dsp:spPr>
        <a:xfrm>
          <a:off x="1714597" y="49947"/>
          <a:ext cx="1509048" cy="15090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8EAA6F-79EB-43CA-8D91-B860FE4253BB}">
      <dsp:nvSpPr>
        <dsp:cNvPr id="0" name=""/>
        <dsp:cNvSpPr/>
      </dsp:nvSpPr>
      <dsp:spPr>
        <a:xfrm>
          <a:off x="313338" y="1733342"/>
          <a:ext cx="4311566" cy="687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AU" sz="2400" kern="1200" dirty="0"/>
            <a:t>“</a:t>
          </a:r>
          <a:r>
            <a:rPr lang="hu-HU" sz="2400" kern="1200" dirty="0"/>
            <a:t>A </a:t>
          </a:r>
          <a:r>
            <a:rPr lang="hu-HU" sz="2400" kern="1200" dirty="0" err="1"/>
            <a:t>travnói</a:t>
          </a:r>
          <a:r>
            <a:rPr lang="hu-HU" sz="2400" kern="1200" dirty="0"/>
            <a:t> őrült</a:t>
          </a:r>
          <a:r>
            <a:rPr lang="en-AU" sz="2400" kern="1200" dirty="0"/>
            <a:t>” (</a:t>
          </a:r>
          <a:r>
            <a:rPr lang="hu-HU" sz="2400" kern="1200" dirty="0"/>
            <a:t>horvát média</a:t>
          </a:r>
          <a:r>
            <a:rPr lang="en-AU" sz="2400" kern="1200" dirty="0"/>
            <a:t>)</a:t>
          </a:r>
          <a:endParaRPr lang="en-US" sz="2400" kern="1200" dirty="0"/>
        </a:p>
      </dsp:txBody>
      <dsp:txXfrm>
        <a:off x="313338" y="1733342"/>
        <a:ext cx="4311566" cy="687827"/>
      </dsp:txXfrm>
    </dsp:sp>
    <dsp:sp modelId="{89F3F8E9-93F5-451A-82B2-3519DCF37F9A}">
      <dsp:nvSpPr>
        <dsp:cNvPr id="0" name=""/>
        <dsp:cNvSpPr/>
      </dsp:nvSpPr>
      <dsp:spPr>
        <a:xfrm>
          <a:off x="313338" y="2502262"/>
          <a:ext cx="4311566" cy="1602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Vád tényként való közlése</a:t>
          </a:r>
          <a:r>
            <a:rPr lang="en-AU" sz="1600" kern="1200" dirty="0"/>
            <a:t>; </a:t>
          </a:r>
          <a:r>
            <a:rPr lang="hu-HU" sz="1600" kern="1200" dirty="0"/>
            <a:t>ha a gyanúsított őrült, akkor biztos bűnös is</a:t>
          </a:r>
          <a:endParaRPr lang="en-US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Negatív szóhasználat: „őrült</a:t>
          </a:r>
          <a:r>
            <a:rPr lang="en-AU" sz="1600" kern="1200" dirty="0"/>
            <a:t>”</a:t>
          </a:r>
          <a:endParaRPr lang="en-US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Az alcímben a „szörnyeteg” szó szerepel</a:t>
          </a:r>
          <a:endParaRPr lang="en-US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Az o</a:t>
          </a:r>
          <a:r>
            <a:rPr lang="en-AU" sz="1600" kern="1200" dirty="0" err="1"/>
            <a:t>nline</a:t>
          </a:r>
          <a:r>
            <a:rPr lang="en-AU" sz="1600" kern="1200" dirty="0"/>
            <a:t> </a:t>
          </a:r>
          <a:r>
            <a:rPr lang="hu-HU" sz="1600" kern="1200" dirty="0"/>
            <a:t>cikk után a negatív „#lemészárolva” hashtag szerepel</a:t>
          </a:r>
          <a:endParaRPr lang="en-US" sz="1600" kern="1200" dirty="0"/>
        </a:p>
      </dsp:txBody>
      <dsp:txXfrm>
        <a:off x="313338" y="2502262"/>
        <a:ext cx="4311566" cy="1602278"/>
      </dsp:txXfrm>
    </dsp:sp>
    <dsp:sp modelId="{875682FB-F7D0-4041-A1D9-547FBCBFA353}">
      <dsp:nvSpPr>
        <dsp:cNvPr id="0" name=""/>
        <dsp:cNvSpPr/>
      </dsp:nvSpPr>
      <dsp:spPr>
        <a:xfrm>
          <a:off x="7036321" y="44799"/>
          <a:ext cx="1509048" cy="15090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F04292-A858-4E2F-8ECD-05788ABB8786}">
      <dsp:nvSpPr>
        <dsp:cNvPr id="0" name=""/>
        <dsp:cNvSpPr/>
      </dsp:nvSpPr>
      <dsp:spPr>
        <a:xfrm>
          <a:off x="5635062" y="1728194"/>
          <a:ext cx="4311566" cy="687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AU" sz="2400" kern="1200" dirty="0"/>
            <a:t>“</a:t>
          </a:r>
          <a:r>
            <a:rPr lang="hu-HU" sz="2400" kern="1200" dirty="0"/>
            <a:t>A </a:t>
          </a:r>
          <a:r>
            <a:rPr lang="hu-HU" sz="2400" kern="1200" dirty="0" err="1"/>
            <a:t>zrcei</a:t>
          </a:r>
          <a:r>
            <a:rPr lang="hu-HU" sz="2400" kern="1200" dirty="0"/>
            <a:t> gyilkos ott késelt, ahol csak tudott</a:t>
          </a:r>
          <a:r>
            <a:rPr lang="en-AU" sz="2400" kern="1200" dirty="0"/>
            <a:t>” (</a:t>
          </a:r>
          <a:r>
            <a:rPr lang="hu-HU" sz="2400" kern="1200" dirty="0"/>
            <a:t>horvát </a:t>
          </a:r>
          <a:r>
            <a:rPr lang="en-AU" sz="2400" kern="1200" dirty="0"/>
            <a:t>m</a:t>
          </a:r>
          <a:r>
            <a:rPr lang="hu-HU" sz="2400" kern="1200" dirty="0"/>
            <a:t>é</a:t>
          </a:r>
          <a:r>
            <a:rPr lang="en-AU" sz="2400" kern="1200" dirty="0" err="1"/>
            <a:t>dia</a:t>
          </a:r>
          <a:r>
            <a:rPr lang="en-AU" sz="2400" kern="1200" dirty="0"/>
            <a:t>)</a:t>
          </a:r>
          <a:endParaRPr lang="en-US" sz="2400" kern="1200" dirty="0"/>
        </a:p>
      </dsp:txBody>
      <dsp:txXfrm>
        <a:off x="5635062" y="1728194"/>
        <a:ext cx="4311566" cy="687827"/>
      </dsp:txXfrm>
    </dsp:sp>
    <dsp:sp modelId="{4F88A762-E489-43FF-A092-A0EF5345643D}">
      <dsp:nvSpPr>
        <dsp:cNvPr id="0" name=""/>
        <dsp:cNvSpPr/>
      </dsp:nvSpPr>
      <dsp:spPr>
        <a:xfrm>
          <a:off x="5379429" y="2486818"/>
          <a:ext cx="4822832" cy="1622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Vád tényként való közlése</a:t>
          </a:r>
          <a:r>
            <a:rPr lang="en-AU" sz="1600" kern="1200" dirty="0"/>
            <a:t>; </a:t>
          </a:r>
          <a:r>
            <a:rPr lang="hu-HU" sz="1600" kern="1200" dirty="0"/>
            <a:t>„gyilkos” nem pedig „gyilkossággal vádolt személy”</a:t>
          </a:r>
          <a:endParaRPr lang="en-US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Túlságosan színes megfogalmazás</a:t>
          </a:r>
          <a:r>
            <a:rPr lang="en-AU" sz="1600" kern="1200" dirty="0"/>
            <a:t>: </a:t>
          </a:r>
          <a:r>
            <a:rPr lang="hu-HU" sz="1600" kern="1200" dirty="0"/>
            <a:t>„ott késelt, ahol csak tudott”</a:t>
          </a:r>
          <a:r>
            <a:rPr lang="en-AU" sz="1600" kern="1200" dirty="0"/>
            <a:t>, </a:t>
          </a:r>
          <a:r>
            <a:rPr lang="hu-HU" sz="1600" kern="1200" dirty="0"/>
            <a:t>amely dühöngésre utal; az újságírónak erről nincs tudomása; jobb lenne így: „többször késelt”.</a:t>
          </a:r>
          <a:endParaRPr lang="en-US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600" kern="1200" dirty="0"/>
            <a:t>A vádlott 10 fényképen szerepel bilincsben, rendőrök jelenlétében</a:t>
          </a:r>
          <a:r>
            <a:rPr lang="en-AU" sz="1600" kern="1200" dirty="0"/>
            <a:t>.</a:t>
          </a:r>
          <a:endParaRPr lang="en-US" sz="1600" kern="1200" dirty="0"/>
        </a:p>
      </dsp:txBody>
      <dsp:txXfrm>
        <a:off x="5379429" y="2486818"/>
        <a:ext cx="4822832" cy="16228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98B97-4B07-4FB0-8B3E-D635CFE58B95}">
      <dsp:nvSpPr>
        <dsp:cNvPr id="0" name=""/>
        <dsp:cNvSpPr/>
      </dsp:nvSpPr>
      <dsp:spPr>
        <a:xfrm>
          <a:off x="559800" y="264416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E1552B-2313-43B5-8AC5-E74ED8B49861}">
      <dsp:nvSpPr>
        <dsp:cNvPr id="0" name=""/>
        <dsp:cNvSpPr/>
      </dsp:nvSpPr>
      <dsp:spPr>
        <a:xfrm>
          <a:off x="559800" y="1940783"/>
          <a:ext cx="4320000" cy="101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GB" sz="2400" kern="1200" dirty="0"/>
            <a:t>“</a:t>
          </a:r>
          <a:r>
            <a:rPr lang="hu-HU" sz="2400" kern="1200" dirty="0"/>
            <a:t>Mért nem kerül a </a:t>
          </a:r>
          <a:r>
            <a:rPr lang="hu-HU" sz="2400" kern="1200" dirty="0" err="1"/>
            <a:t>zadari</a:t>
          </a:r>
          <a:r>
            <a:rPr lang="hu-HU" sz="2400" kern="1200" dirty="0"/>
            <a:t> söpredék bíróság elé gyilkossági kísérletért</a:t>
          </a:r>
          <a:r>
            <a:rPr lang="de-AT" sz="2400" kern="1200" dirty="0"/>
            <a:t>?“</a:t>
          </a:r>
          <a:endParaRPr lang="en-US" sz="2400" kern="1200" dirty="0"/>
        </a:p>
      </dsp:txBody>
      <dsp:txXfrm>
        <a:off x="559800" y="1940783"/>
        <a:ext cx="4320000" cy="1012500"/>
      </dsp:txXfrm>
    </dsp:sp>
    <dsp:sp modelId="{5850117A-B392-4E31-8C18-B12DA6165516}">
      <dsp:nvSpPr>
        <dsp:cNvPr id="0" name=""/>
        <dsp:cNvSpPr/>
      </dsp:nvSpPr>
      <dsp:spPr>
        <a:xfrm>
          <a:off x="559800" y="3029733"/>
          <a:ext cx="4320000" cy="1057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/>
            <a:t>Vád tényként való közlése az erősen negatív „söpredék” szó használatával együtt</a:t>
          </a:r>
          <a:endParaRPr lang="en-US" sz="1700" kern="1200" dirty="0"/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/>
            <a:t>Rávezető kérdés használata a címben, ami igazságtalanságra és bűnösségre utal</a:t>
          </a:r>
          <a:r>
            <a:rPr lang="de-AT" sz="1700" kern="1200" dirty="0"/>
            <a:t>.</a:t>
          </a:r>
          <a:endParaRPr lang="en-US" sz="1700" kern="1200" dirty="0"/>
        </a:p>
      </dsp:txBody>
      <dsp:txXfrm>
        <a:off x="559800" y="3029733"/>
        <a:ext cx="4320000" cy="1057188"/>
      </dsp:txXfrm>
    </dsp:sp>
    <dsp:sp modelId="{DF690559-365F-46F9-AE97-117E1A8A2749}">
      <dsp:nvSpPr>
        <dsp:cNvPr id="0" name=""/>
        <dsp:cNvSpPr/>
      </dsp:nvSpPr>
      <dsp:spPr>
        <a:xfrm>
          <a:off x="5635800" y="264416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F9FF30-2738-46F7-B3AE-9BD128FCB69E}">
      <dsp:nvSpPr>
        <dsp:cNvPr id="0" name=""/>
        <dsp:cNvSpPr/>
      </dsp:nvSpPr>
      <dsp:spPr>
        <a:xfrm>
          <a:off x="5635800" y="1940783"/>
          <a:ext cx="4320000" cy="101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GB" sz="2400" kern="1200" dirty="0"/>
            <a:t>“</a:t>
          </a:r>
          <a:r>
            <a:rPr lang="hu-HU" sz="2400" kern="1200" dirty="0"/>
            <a:t>Két lengyel megverte a taxisofőrt</a:t>
          </a:r>
          <a:r>
            <a:rPr lang="en-GB" sz="2400" kern="1200" dirty="0"/>
            <a:t>” (</a:t>
          </a:r>
          <a:r>
            <a:rPr lang="hu-HU" sz="2400" kern="1200" dirty="0"/>
            <a:t>horvát média</a:t>
          </a:r>
          <a:r>
            <a:rPr lang="en-GB" sz="2400" kern="1200" dirty="0"/>
            <a:t>)</a:t>
          </a:r>
          <a:endParaRPr lang="en-US" sz="2400" kern="1200" dirty="0"/>
        </a:p>
      </dsp:txBody>
      <dsp:txXfrm>
        <a:off x="5635800" y="1940783"/>
        <a:ext cx="4320000" cy="1012500"/>
      </dsp:txXfrm>
    </dsp:sp>
    <dsp:sp modelId="{F8A4FD00-836F-472F-BEAB-A806BEA8E799}">
      <dsp:nvSpPr>
        <dsp:cNvPr id="0" name=""/>
        <dsp:cNvSpPr/>
      </dsp:nvSpPr>
      <dsp:spPr>
        <a:xfrm>
          <a:off x="5635800" y="3029733"/>
          <a:ext cx="4320000" cy="1057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/>
            <a:t>Vád tényként való közlése</a:t>
          </a:r>
          <a:endParaRPr lang="en-US" sz="1700" kern="1200" dirty="0"/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/>
            <a:t>Külföldi állampolgárságra való utalás</a:t>
          </a:r>
          <a:endParaRPr lang="en-US" sz="1700" kern="1200" dirty="0"/>
        </a:p>
      </dsp:txBody>
      <dsp:txXfrm>
        <a:off x="5635800" y="3029733"/>
        <a:ext cx="4320000" cy="10571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2B4A9-69E3-4506-8442-9D932024B65B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Külföldi, arab nemzetiségre történő utalás, amely azt is jelzi, hogy az illető muszlim</a:t>
          </a:r>
          <a:r>
            <a:rPr lang="de-AT" sz="1600" kern="1200" dirty="0"/>
            <a:t>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Vád tényként való közlése</a:t>
          </a:r>
          <a:r>
            <a:rPr lang="de-AT" sz="1600" kern="1200" dirty="0"/>
            <a:t>.</a:t>
          </a:r>
          <a:endParaRPr lang="en-US" sz="1600" kern="1200" dirty="0"/>
        </a:p>
      </dsp:txBody>
      <dsp:txXfrm rot="-5400000">
        <a:off x="3785616" y="295201"/>
        <a:ext cx="6647092" cy="1532257"/>
      </dsp:txXfrm>
    </dsp:sp>
    <dsp:sp modelId="{7BA0D45B-C227-46C7-B771-871B2A831A85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400" kern="1200" dirty="0"/>
            <a:t>„</a:t>
          </a:r>
          <a:r>
            <a:rPr lang="hu-HU" sz="2400" kern="1200" dirty="0"/>
            <a:t>Mobilt lopott az algériai barbár</a:t>
          </a:r>
          <a:r>
            <a:rPr lang="de-AT" sz="2400" kern="1200" dirty="0"/>
            <a:t>…“ (</a:t>
          </a:r>
          <a:r>
            <a:rPr lang="hu-HU" sz="2400" kern="1200" dirty="0"/>
            <a:t>horvát média</a:t>
          </a:r>
          <a:r>
            <a:rPr lang="de-AT" sz="2400" kern="1200" dirty="0"/>
            <a:t>) </a:t>
          </a:r>
          <a:endParaRPr lang="en-US" sz="2400" kern="1200" dirty="0"/>
        </a:p>
      </dsp:txBody>
      <dsp:txXfrm>
        <a:off x="103614" y="103667"/>
        <a:ext cx="3578388" cy="1915324"/>
      </dsp:txXfrm>
    </dsp:sp>
    <dsp:sp modelId="{3AB10AF4-CFAB-4067-A09B-F945FD0F4911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Figyelemfelkeltő összevetés, amely a bűnösségre utal: „a horvát </a:t>
          </a:r>
          <a:r>
            <a:rPr lang="hu-HU" sz="1600" kern="1200" dirty="0" err="1"/>
            <a:t>Escobar</a:t>
          </a:r>
          <a:r>
            <a:rPr lang="hu-HU" sz="1600" kern="1200" dirty="0"/>
            <a:t>”</a:t>
          </a:r>
          <a:r>
            <a:rPr lang="de-AT" sz="1600" kern="1200" dirty="0"/>
            <a:t>;</a:t>
          </a:r>
          <a:r>
            <a:rPr lang="hu-HU" sz="1600" kern="1200" dirty="0"/>
            <a:t> Közismert, hogy Pablo </a:t>
          </a:r>
          <a:r>
            <a:rPr lang="hu-HU" sz="1600" kern="1200" dirty="0" err="1"/>
            <a:t>Escobar</a:t>
          </a:r>
          <a:r>
            <a:rPr lang="hu-HU" sz="1600" kern="1200" dirty="0"/>
            <a:t> hírhedt kolumbiai drogbáró volt</a:t>
          </a:r>
          <a:r>
            <a:rPr lang="de-AT" sz="1600" kern="1200" dirty="0"/>
            <a:t>.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A hallgatására utaló idézet azt sugallja, hogy a vádlott bűnös</a:t>
          </a:r>
          <a:r>
            <a:rPr lang="de-AT" sz="1600" kern="1200" dirty="0"/>
            <a:t>.</a:t>
          </a:r>
          <a:endParaRPr lang="en-US" sz="1600" kern="1200" dirty="0"/>
        </a:p>
      </dsp:txBody>
      <dsp:txXfrm rot="-5400000">
        <a:off x="3785616" y="2523880"/>
        <a:ext cx="6647092" cy="1532257"/>
      </dsp:txXfrm>
    </dsp:sp>
    <dsp:sp modelId="{5B47E0DC-CA72-4ABA-A0DB-8DD945F14C4A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2400" kern="1200" dirty="0"/>
            <a:t>„</a:t>
          </a:r>
          <a:r>
            <a:rPr lang="hu-HU" sz="2400" kern="1200" dirty="0"/>
            <a:t>A horvát </a:t>
          </a:r>
          <a:r>
            <a:rPr lang="hu-HU" sz="2400" kern="1200" dirty="0" err="1"/>
            <a:t>Escobar</a:t>
          </a:r>
          <a:r>
            <a:rPr lang="hu-HU" sz="2400" kern="1200" dirty="0"/>
            <a:t> a zágrábi bíróságon</a:t>
          </a:r>
          <a:r>
            <a:rPr lang="de-AT" sz="2400" kern="1200" dirty="0"/>
            <a:t>: </a:t>
          </a:r>
          <a:r>
            <a:rPr lang="hu-HU" sz="2400" kern="1200" dirty="0"/>
            <a:t>„Nem vagyok bűnös pénzmosásban, és nem kívánok semmilyen kérdésre válaszolni</a:t>
          </a:r>
          <a:r>
            <a:rPr lang="de-AT" sz="2400" kern="1200" dirty="0"/>
            <a:t> (</a:t>
          </a:r>
          <a:r>
            <a:rPr lang="hu-HU" sz="2400" kern="1200" dirty="0"/>
            <a:t>horvát</a:t>
          </a:r>
          <a:r>
            <a:rPr lang="de-AT" sz="2400" kern="1200" dirty="0"/>
            <a:t> m</a:t>
          </a:r>
          <a:r>
            <a:rPr lang="hu-HU" sz="2400" kern="1200" dirty="0"/>
            <a:t>é</a:t>
          </a:r>
          <a:r>
            <a:rPr lang="de-AT" sz="2400" kern="1200" dirty="0" err="1"/>
            <a:t>dia</a:t>
          </a:r>
          <a:r>
            <a:rPr lang="de-AT" sz="2400" kern="1200" dirty="0"/>
            <a:t>)</a:t>
          </a:r>
          <a:endParaRPr lang="en-US" sz="2400" kern="1200" dirty="0"/>
        </a:p>
      </dsp:txBody>
      <dsp:txXfrm>
        <a:off x="103614" y="2332346"/>
        <a:ext cx="3578388" cy="191532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5BC30-7516-499A-A9F4-3B7D0E6835B3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Külföldi állampolgárságra történő utalás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Vád tényként való közlése</a:t>
          </a:r>
          <a:endParaRPr lang="en-US" sz="1600" kern="1200" dirty="0"/>
        </a:p>
      </dsp:txBody>
      <dsp:txXfrm rot="-5400000">
        <a:off x="3785616" y="295201"/>
        <a:ext cx="6647092" cy="1532257"/>
      </dsp:txXfrm>
    </dsp:sp>
    <dsp:sp modelId="{F9A17958-83A8-4769-AC0B-9A1584B5E34F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/>
            <a:t>“</a:t>
          </a:r>
          <a:r>
            <a:rPr lang="hu-HU" sz="2400" kern="1200" dirty="0"/>
            <a:t>Albán szökevények</a:t>
          </a:r>
          <a:r>
            <a:rPr lang="en-GB" sz="2400" kern="1200" dirty="0"/>
            <a:t>: </a:t>
          </a:r>
          <a:r>
            <a:rPr lang="hu-HU" sz="2400" kern="1200" dirty="0"/>
            <a:t>Kizárták a tulajokat, és kipakolták a házakat</a:t>
          </a:r>
          <a:r>
            <a:rPr lang="en-GB" sz="2400" kern="1200" dirty="0"/>
            <a:t>” (</a:t>
          </a:r>
          <a:r>
            <a:rPr lang="hu-HU" sz="2400" kern="1200" dirty="0"/>
            <a:t>görög média</a:t>
          </a:r>
          <a:r>
            <a:rPr lang="en-GB" sz="2400" kern="1200" dirty="0"/>
            <a:t>)</a:t>
          </a:r>
          <a:endParaRPr lang="en-US" sz="2400" kern="1200" dirty="0"/>
        </a:p>
      </dsp:txBody>
      <dsp:txXfrm>
        <a:off x="103614" y="103667"/>
        <a:ext cx="3578388" cy="1915324"/>
      </dsp:txXfrm>
    </dsp:sp>
    <dsp:sp modelId="{772A79C3-DE1A-454E-8C25-A386B3A3EB9F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Olyan kiegészítő információ, amely az adott eset (állítólagos szexuális bántalmazás) szempontjából lényegtelen, de táplálja a bűnösségre utaló sztereotípiát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Mivel a gyanúsított muszlim, a szöveg kulturális inkompatibilitáson alapuló kontextust teremt az büntetőügy köré</a:t>
          </a:r>
          <a:r>
            <a:rPr lang="en-GB" sz="1600" kern="1200" dirty="0"/>
            <a:t>.</a:t>
          </a:r>
          <a:endParaRPr lang="en-US" sz="1600" kern="1200" dirty="0"/>
        </a:p>
      </dsp:txBody>
      <dsp:txXfrm rot="-5400000">
        <a:off x="3785616" y="2523880"/>
        <a:ext cx="6647092" cy="1532257"/>
      </dsp:txXfrm>
    </dsp:sp>
    <dsp:sp modelId="{3800946A-D114-4778-8EAA-79228C0D3718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/>
            <a:t>“…</a:t>
          </a:r>
          <a:r>
            <a:rPr lang="hu-HU" sz="2400" kern="1200" dirty="0"/>
            <a:t>, aki Franciaországban az iszlámot támogató nézeteiről ismert</a:t>
          </a:r>
          <a:r>
            <a:rPr lang="en-GB" sz="2400" kern="1200" dirty="0"/>
            <a:t>” (</a:t>
          </a:r>
          <a:r>
            <a:rPr lang="hu-HU" sz="2400" kern="1200" dirty="0"/>
            <a:t>francia média</a:t>
          </a:r>
          <a:r>
            <a:rPr lang="en-GB" sz="2400" kern="1200" dirty="0"/>
            <a:t>)</a:t>
          </a:r>
          <a:endParaRPr lang="en-US" sz="2400" kern="1200" dirty="0"/>
        </a:p>
      </dsp:txBody>
      <dsp:txXfrm>
        <a:off x="103614" y="2332346"/>
        <a:ext cx="3578388" cy="19153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256F3-7105-4EA3-A863-475631CD0E2F}">
      <dsp:nvSpPr>
        <dsp:cNvPr id="0" name=""/>
        <dsp:cNvSpPr/>
      </dsp:nvSpPr>
      <dsp:spPr>
        <a:xfrm>
          <a:off x="51" y="30429"/>
          <a:ext cx="4913783" cy="16992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GB" sz="2400" kern="1200" dirty="0"/>
            <a:t>“A </a:t>
          </a:r>
          <a:r>
            <a:rPr lang="hu-HU" sz="2400" kern="1200" dirty="0"/>
            <a:t>távoltartás hatálya alatt álló férfi megölte a feleségét és elmenekült</a:t>
          </a:r>
          <a:r>
            <a:rPr lang="en-GB" sz="2400" kern="1200" dirty="0"/>
            <a:t>” (</a:t>
          </a:r>
          <a:r>
            <a:rPr lang="hu-HU" sz="2400" kern="1200" dirty="0"/>
            <a:t>spanyol média</a:t>
          </a:r>
          <a:r>
            <a:rPr lang="en-GB" sz="2400" kern="1200" dirty="0"/>
            <a:t>)</a:t>
          </a:r>
          <a:endParaRPr lang="en-US" sz="2400" kern="1200" dirty="0"/>
        </a:p>
      </dsp:txBody>
      <dsp:txXfrm>
        <a:off x="51" y="30429"/>
        <a:ext cx="4913783" cy="1699200"/>
      </dsp:txXfrm>
    </dsp:sp>
    <dsp:sp modelId="{990B66B3-F351-4DF7-A52F-4F0B6ADF81C1}">
      <dsp:nvSpPr>
        <dsp:cNvPr id="0" name=""/>
        <dsp:cNvSpPr/>
      </dsp:nvSpPr>
      <dsp:spPr>
        <a:xfrm>
          <a:off x="51" y="1729629"/>
          <a:ext cx="4913783" cy="25912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Vád tényként való közlése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Az „elmenekült” ige használata a vád tényként való közlésével együtt a gyanúsított bűnösségét sugallja</a:t>
          </a:r>
          <a:r>
            <a:rPr lang="en-GB" sz="1600" kern="1200" dirty="0"/>
            <a:t>.</a:t>
          </a:r>
          <a:endParaRPr lang="en-US" sz="1600" kern="1200" dirty="0"/>
        </a:p>
      </dsp:txBody>
      <dsp:txXfrm>
        <a:off x="51" y="1729629"/>
        <a:ext cx="4913783" cy="2591280"/>
      </dsp:txXfrm>
    </dsp:sp>
    <dsp:sp modelId="{73B16FF5-ADB6-4625-9303-956F3E3ADB6F}">
      <dsp:nvSpPr>
        <dsp:cNvPr id="0" name=""/>
        <dsp:cNvSpPr/>
      </dsp:nvSpPr>
      <dsp:spPr>
        <a:xfrm>
          <a:off x="5601764" y="30429"/>
          <a:ext cx="4913783" cy="16992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GB" sz="2400" kern="1200" dirty="0"/>
            <a:t>„</a:t>
          </a:r>
          <a:r>
            <a:rPr lang="hu-HU" sz="2400" kern="1200" dirty="0"/>
            <a:t>Bilincsben az ERCI NGO rejtélyes tulajdonosa</a:t>
          </a:r>
          <a:r>
            <a:rPr lang="en-GB" sz="2400" kern="1200" dirty="0"/>
            <a:t>” (</a:t>
          </a:r>
          <a:r>
            <a:rPr lang="hu-HU" sz="2400" kern="1200" dirty="0"/>
            <a:t>görög média</a:t>
          </a:r>
          <a:r>
            <a:rPr lang="en-GB" sz="2400" kern="1200" dirty="0"/>
            <a:t>)</a:t>
          </a:r>
          <a:endParaRPr lang="en-US" sz="2400" kern="1200" dirty="0"/>
        </a:p>
      </dsp:txBody>
      <dsp:txXfrm>
        <a:off x="5601764" y="30429"/>
        <a:ext cx="4913783" cy="1699200"/>
      </dsp:txXfrm>
    </dsp:sp>
    <dsp:sp modelId="{A396277B-9C4A-432D-B7AD-2737DC6E1246}">
      <dsp:nvSpPr>
        <dsp:cNvPr id="0" name=""/>
        <dsp:cNvSpPr/>
      </dsp:nvSpPr>
      <dsp:spPr>
        <a:xfrm>
          <a:off x="5601764" y="1729629"/>
          <a:ext cx="4913783" cy="259128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A bilincs említése bűnösségre utal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600" kern="1200" dirty="0"/>
            <a:t>A „rejtélyes” szó használata a gyanú </a:t>
          </a:r>
          <a:r>
            <a:rPr lang="hu-HU" sz="1600" kern="1200" dirty="0" err="1"/>
            <a:t>beigazolódását</a:t>
          </a:r>
          <a:r>
            <a:rPr lang="hu-HU" sz="1600" kern="1200" dirty="0"/>
            <a:t> sugallja</a:t>
          </a:r>
          <a:endParaRPr lang="en-US" sz="1600" kern="1200" dirty="0"/>
        </a:p>
      </dsp:txBody>
      <dsp:txXfrm>
        <a:off x="5601764" y="1729629"/>
        <a:ext cx="4913783" cy="2591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9493F-1258-4240-B17B-157552550C9A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6FF92-3366-4EDE-AAED-62BBD578ABF2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10738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6896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3749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5139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2625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42369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21579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05025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45075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78060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3950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70558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00ECA-F66D-4398-83EB-6887774ECCB9}" type="datetimeFigureOut">
              <a:rPr lang="de-AT" smtClean="0"/>
              <a:t>04.07.2019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5E877-D148-4359-824E-27E25AC3D20C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1375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legal-content/EN/TXT/?uri=CELEX:32016L034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1397C4C-9830-47F8-AC13-4CC49EE0F8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26941"/>
          <a:stretch/>
        </p:blipFill>
        <p:spPr>
          <a:xfrm>
            <a:off x="4818888" y="1"/>
            <a:ext cx="7373112" cy="6857999"/>
          </a:xfrm>
          <a:prstGeom prst="rect">
            <a:avLst/>
          </a:prstGeom>
        </p:spPr>
      </p:pic>
      <p:sp>
        <p:nvSpPr>
          <p:cNvPr id="7" name="Freeform 8">
            <a:extLst>
              <a:ext uri="{FF2B5EF4-FFF2-40B4-BE49-F238E27FC236}">
                <a16:creationId xmlns:a16="http://schemas.microsoft.com/office/drawing/2014/main" id="{9225B0D8-E56E-4ACC-A464-81F4062765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1" y="-478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8F5D1B28-3976-4367-807C-CAD629CDD8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2" y="-478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F8AD1E6-003C-448B-A31B-55DC11DF69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2600324"/>
            <a:ext cx="5058370" cy="3320973"/>
          </a:xfrm>
        </p:spPr>
        <p:txBody>
          <a:bodyPr anchor="t">
            <a:normAutofit/>
          </a:bodyPr>
          <a:lstStyle/>
          <a:p>
            <a:pPr algn="l"/>
            <a:r>
              <a:rPr lang="hu-HU" sz="5400" dirty="0"/>
              <a:t>Az ártatlanság vélelme</a:t>
            </a:r>
            <a:endParaRPr lang="de-AT" sz="54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5E44EEE-BF68-46AA-92C9-3920D7F963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1300450"/>
            <a:ext cx="4167376" cy="1155525"/>
          </a:xfrm>
        </p:spPr>
        <p:txBody>
          <a:bodyPr anchor="b">
            <a:normAutofit/>
          </a:bodyPr>
          <a:lstStyle/>
          <a:p>
            <a:pPr algn="l"/>
            <a:r>
              <a:rPr lang="hu-HU" sz="2000" dirty="0"/>
              <a:t>Útmutató gyanúsítottakkal foglalkozó újságírók számára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092715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04F4BD72-A45F-42AB-8482-B96B4084B6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25167" b="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157D596-A48A-487B-9837-1DC539882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031" y="632990"/>
            <a:ext cx="4062643" cy="1043409"/>
          </a:xfrm>
        </p:spPr>
        <p:txBody>
          <a:bodyPr>
            <a:normAutofit fontScale="90000"/>
          </a:bodyPr>
          <a:lstStyle/>
          <a:p>
            <a:r>
              <a:rPr lang="hu-HU" sz="3600" dirty="0"/>
              <a:t>Nemzeti jogrendek az EU-ban</a:t>
            </a:r>
            <a:endParaRPr lang="de-AT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54DEDD-A674-495A-99B0-64ACD5B37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1031" y="1774372"/>
            <a:ext cx="4062642" cy="2754086"/>
          </a:xfrm>
        </p:spPr>
        <p:txBody>
          <a:bodyPr anchor="t">
            <a:normAutofit lnSpcReduction="10000"/>
          </a:bodyPr>
          <a:lstStyle/>
          <a:p>
            <a:pPr lvl="0"/>
            <a:r>
              <a:rPr lang="hu-HU" sz="1600" dirty="0"/>
              <a:t>A bűnügyek tárgyalásai általában nyilvánosak, de csak bizonyos feltételek mellett</a:t>
            </a:r>
            <a:r>
              <a:rPr lang="en-GB" sz="1600" dirty="0"/>
              <a:t>.</a:t>
            </a:r>
          </a:p>
          <a:p>
            <a:pPr lvl="0"/>
            <a:r>
              <a:rPr lang="hu-HU" sz="1600" dirty="0"/>
              <a:t>A nyilvánosságot, így a médiát is, ki lehet zárni, ha jelenlétük a nemzetbiztonságot vagy a közbiztonságot fenyegeti, vagy ha a magánélethez való jog, illetve a tanúk védelme azt indokolja</a:t>
            </a:r>
            <a:r>
              <a:rPr lang="en-GB" sz="1600" dirty="0"/>
              <a:t>.</a:t>
            </a:r>
          </a:p>
          <a:p>
            <a:pPr lvl="0"/>
            <a:r>
              <a:rPr lang="hu-HU" sz="1600" dirty="0"/>
              <a:t>Ha az újságírók megszegik az ártatlanság vélelmére vonatkozó nemzeti szabályozást, azzal elkövethetik a bíróság megsértését is</a:t>
            </a:r>
            <a:r>
              <a:rPr lang="en-GB" sz="1600" dirty="0"/>
              <a:t>.</a:t>
            </a:r>
            <a:endParaRPr lang="en-US" sz="1600" dirty="0"/>
          </a:p>
          <a:p>
            <a:endParaRPr lang="de-AT" sz="1700" dirty="0"/>
          </a:p>
        </p:txBody>
      </p:sp>
    </p:spTree>
    <p:extLst>
      <p:ext uri="{BB962C8B-B14F-4D97-AF65-F5344CB8AC3E}">
        <p14:creationId xmlns:p14="http://schemas.microsoft.com/office/powerpoint/2010/main" val="3794008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Buch enthält.&#10;&#10;Automatisch generierte Beschreibung">
            <a:extLst>
              <a:ext uri="{FF2B5EF4-FFF2-40B4-BE49-F238E27FC236}">
                <a16:creationId xmlns:a16="http://schemas.microsoft.com/office/drawing/2014/main" id="{A9AEBF2D-08A2-48B8-B3CF-B1A010B08B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0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4D924A2-6624-46A1-9C99-2A2D1D15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rgbClr val="000000"/>
                </a:solidFill>
              </a:rPr>
              <a:t>Nemzeti jogrend Ausztriában</a:t>
            </a:r>
            <a:r>
              <a:rPr lang="en-AU" dirty="0">
                <a:solidFill>
                  <a:srgbClr val="000000"/>
                </a:solidFill>
              </a:rPr>
              <a:t/>
            </a:r>
            <a:br>
              <a:rPr lang="en-AU" dirty="0">
                <a:solidFill>
                  <a:srgbClr val="000000"/>
                </a:solidFill>
              </a:rPr>
            </a:b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5D11C6-EB38-4686-8908-6DA72B90D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 fontScale="92500" lnSpcReduction="10000"/>
          </a:bodyPr>
          <a:lstStyle/>
          <a:p>
            <a:r>
              <a:rPr lang="hu-HU" sz="1700" dirty="0">
                <a:solidFill>
                  <a:srgbClr val="000000"/>
                </a:solidFill>
              </a:rPr>
              <a:t>Az osztrák alkotmány 90. cikke (1) bekezdése tárgyalja tisztességes eljáráshoz való jogot, amelyet a köz, mint </a:t>
            </a:r>
            <a:r>
              <a:rPr lang="hu-HU" sz="1700" dirty="0" err="1">
                <a:solidFill>
                  <a:srgbClr val="000000"/>
                </a:solidFill>
              </a:rPr>
              <a:t>fellebviteli</a:t>
            </a:r>
            <a:r>
              <a:rPr lang="hu-HU" sz="1700" dirty="0">
                <a:solidFill>
                  <a:srgbClr val="000000"/>
                </a:solidFill>
              </a:rPr>
              <a:t> szerv garantál</a:t>
            </a:r>
            <a:r>
              <a:rPr lang="en-GB" sz="1700" dirty="0">
                <a:solidFill>
                  <a:srgbClr val="000000"/>
                </a:solidFill>
              </a:rPr>
              <a:t>. </a:t>
            </a:r>
          </a:p>
          <a:p>
            <a:r>
              <a:rPr lang="hu-HU" sz="1700" dirty="0">
                <a:solidFill>
                  <a:srgbClr val="000000"/>
                </a:solidFill>
              </a:rPr>
              <a:t>A gyanúsított személy neve, arcképe, és minden olyan információ, amely alapján a személy azonosítható, védendőnek minősül.</a:t>
            </a:r>
            <a:r>
              <a:rPr lang="en-GB" sz="1700" dirty="0">
                <a:solidFill>
                  <a:srgbClr val="000000"/>
                </a:solidFill>
              </a:rPr>
              <a:t>.</a:t>
            </a:r>
          </a:p>
          <a:p>
            <a:r>
              <a:rPr lang="hu-HU" sz="1700" dirty="0">
                <a:solidFill>
                  <a:srgbClr val="000000"/>
                </a:solidFill>
              </a:rPr>
              <a:t>Az ártatlanság vélelmét a „becsülethez való jog” foglalja magában, amely egyike az ABGB 16. § (Különleges Jogok) által elismert, feltétel nélküli jogoknak</a:t>
            </a:r>
            <a:r>
              <a:rPr lang="en-GB" sz="1700" dirty="0">
                <a:solidFill>
                  <a:srgbClr val="000000"/>
                </a:solidFill>
              </a:rPr>
              <a:t>. </a:t>
            </a:r>
          </a:p>
          <a:p>
            <a:r>
              <a:rPr lang="hu-HU" sz="1700" dirty="0">
                <a:solidFill>
                  <a:srgbClr val="000000"/>
                </a:solidFill>
              </a:rPr>
              <a:t>A személyiségre vagy viselkedésre (Büntető Törvénykönyv 111. </a:t>
            </a:r>
            <a:r>
              <a:rPr lang="en-GB" sz="1700" dirty="0">
                <a:solidFill>
                  <a:srgbClr val="000000"/>
                </a:solidFill>
              </a:rPr>
              <a:t>§</a:t>
            </a:r>
            <a:r>
              <a:rPr lang="hu-HU" sz="1700" dirty="0">
                <a:solidFill>
                  <a:srgbClr val="000000"/>
                </a:solidFill>
              </a:rPr>
              <a:t>: rágalmazás) vonatkozó becsületsértés </a:t>
            </a:r>
            <a:r>
              <a:rPr lang="en-GB" sz="1700" dirty="0">
                <a:solidFill>
                  <a:srgbClr val="000000"/>
                </a:solidFill>
              </a:rPr>
              <a:t>(ABGB</a:t>
            </a:r>
            <a:r>
              <a:rPr lang="hu-HU" sz="1700" dirty="0">
                <a:solidFill>
                  <a:srgbClr val="000000"/>
                </a:solidFill>
              </a:rPr>
              <a:t> </a:t>
            </a:r>
            <a:r>
              <a:rPr lang="en-GB" sz="1700" dirty="0">
                <a:solidFill>
                  <a:srgbClr val="000000"/>
                </a:solidFill>
              </a:rPr>
              <a:t>1330</a:t>
            </a:r>
            <a:r>
              <a:rPr lang="hu-HU" sz="1700" dirty="0">
                <a:solidFill>
                  <a:srgbClr val="000000"/>
                </a:solidFill>
              </a:rPr>
              <a:t>. </a:t>
            </a:r>
            <a:r>
              <a:rPr lang="en-GB" sz="1700" dirty="0">
                <a:solidFill>
                  <a:srgbClr val="000000"/>
                </a:solidFill>
              </a:rPr>
              <a:t>§)</a:t>
            </a:r>
            <a:r>
              <a:rPr lang="hu-HU" sz="1700" dirty="0">
                <a:solidFill>
                  <a:srgbClr val="000000"/>
                </a:solidFill>
              </a:rPr>
              <a:t> tilos</a:t>
            </a:r>
            <a:r>
              <a:rPr lang="en-GB" sz="1700" dirty="0">
                <a:solidFill>
                  <a:srgbClr val="000000"/>
                </a:solidFill>
              </a:rPr>
              <a:t>.</a:t>
            </a:r>
          </a:p>
          <a:p>
            <a:r>
              <a:rPr lang="hu-HU" sz="1700" dirty="0"/>
              <a:t>A Médiatörvény </a:t>
            </a:r>
            <a:r>
              <a:rPr lang="de-DE" sz="1700" dirty="0"/>
              <a:t>(Mediengesetz) </a:t>
            </a:r>
            <a:r>
              <a:rPr lang="hu-HU" sz="1700" dirty="0"/>
              <a:t>7b cikke kimondja, hogy a média beszámolói során köteles tiszteletben tartani az ártatlanság vélelmét</a:t>
            </a:r>
            <a:r>
              <a:rPr lang="de-DE" sz="1700" dirty="0"/>
              <a:t>.</a:t>
            </a:r>
            <a:endParaRPr lang="de-AT" sz="1700" dirty="0">
              <a:solidFill>
                <a:srgbClr val="000000"/>
              </a:solidFill>
            </a:endParaRPr>
          </a:p>
          <a:p>
            <a:endParaRPr lang="de-AT" sz="1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07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7B23FFD-39EB-4140-9EA4-2E3FD4AFD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7400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anchor="ctr">
            <a:normAutofit/>
          </a:bodyPr>
          <a:lstStyle/>
          <a:p>
            <a:pPr algn="ctr"/>
            <a:r>
              <a:rPr lang="en-AU" sz="2600" dirty="0" err="1">
                <a:solidFill>
                  <a:srgbClr val="FFFFFF"/>
                </a:solidFill>
              </a:rPr>
              <a:t>Stru</a:t>
            </a:r>
            <a:r>
              <a:rPr lang="hu-HU" sz="2600" dirty="0" err="1">
                <a:solidFill>
                  <a:srgbClr val="FFFFFF"/>
                </a:solidFill>
              </a:rPr>
              <a:t>kturális</a:t>
            </a:r>
            <a:r>
              <a:rPr lang="hu-HU" sz="2600" dirty="0">
                <a:solidFill>
                  <a:srgbClr val="FFFFFF"/>
                </a:solidFill>
              </a:rPr>
              <a:t> befolyásoló tényezők</a:t>
            </a:r>
            <a:endParaRPr lang="de-AT" sz="2600" dirty="0">
              <a:solidFill>
                <a:srgbClr val="FFFFFF"/>
              </a:solidFill>
            </a:endParaRPr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5925FC21-04BF-43D0-AF6A-F0D3B58078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1016601"/>
              </p:ext>
            </p:extLst>
          </p:nvPr>
        </p:nvGraphicFramePr>
        <p:xfrm>
          <a:off x="4038600" y="1166648"/>
          <a:ext cx="7315200" cy="4524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1856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F593039-D789-4E79-9A8B-053DD8366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hu-HU" dirty="0">
                <a:solidFill>
                  <a:srgbClr val="FFFFFF"/>
                </a:solidFill>
              </a:rPr>
              <a:t>Az ártatlanság vélelme és  a sajtószabadság</a:t>
            </a:r>
            <a:endParaRPr lang="en-US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FC29A533-C926-4540-A516-62842FDDCA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3488163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5768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Wand, Text enthält.&#10;&#10;Automatisch generierte Beschreibung">
            <a:extLst>
              <a:ext uri="{FF2B5EF4-FFF2-40B4-BE49-F238E27FC236}">
                <a16:creationId xmlns:a16="http://schemas.microsoft.com/office/drawing/2014/main" id="{72A7C967-D91D-49E8-A1AF-6D32206D6B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0"/>
          <a:stretch/>
        </p:blipFill>
        <p:spPr>
          <a:xfrm>
            <a:off x="3306519" y="1587"/>
            <a:ext cx="4846882" cy="6856413"/>
          </a:xfrm>
          <a:custGeom>
            <a:avLst/>
            <a:gdLst>
              <a:gd name="connsiteX0" fmla="*/ 121782 w 5110407"/>
              <a:gd name="connsiteY0" fmla="*/ 0 h 6856413"/>
              <a:gd name="connsiteX1" fmla="*/ 4731440 w 5110407"/>
              <a:gd name="connsiteY1" fmla="*/ 0 h 6856413"/>
              <a:gd name="connsiteX2" fmla="*/ 4775629 w 5110407"/>
              <a:gd name="connsiteY2" fmla="*/ 179775 h 6856413"/>
              <a:gd name="connsiteX3" fmla="*/ 5084710 w 5110407"/>
              <a:gd name="connsiteY3" fmla="*/ 4108260 h 6856413"/>
              <a:gd name="connsiteX4" fmla="*/ 4768709 w 5110407"/>
              <a:gd name="connsiteY4" fmla="*/ 6381464 h 6856413"/>
              <a:gd name="connsiteX5" fmla="*/ 4653290 w 5110407"/>
              <a:gd name="connsiteY5" fmla="*/ 6856413 h 6856413"/>
              <a:gd name="connsiteX6" fmla="*/ 0 w 5110407"/>
              <a:gd name="connsiteY6" fmla="*/ 6856413 h 6856413"/>
              <a:gd name="connsiteX7" fmla="*/ 21062 w 5110407"/>
              <a:gd name="connsiteY7" fmla="*/ 6803488 h 6856413"/>
              <a:gd name="connsiteX8" fmla="*/ 636462 w 5110407"/>
              <a:gd name="connsiteY8" fmla="*/ 3844830 h 6856413"/>
              <a:gd name="connsiteX9" fmla="*/ 203879 w 5110407"/>
              <a:gd name="connsiteY9" fmla="*/ 236924 h 68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0407" h="6856413">
                <a:moveTo>
                  <a:pt x="121782" y="0"/>
                </a:moveTo>
                <a:lnTo>
                  <a:pt x="4731440" y="0"/>
                </a:lnTo>
                <a:lnTo>
                  <a:pt x="4775629" y="179775"/>
                </a:lnTo>
                <a:cubicBezTo>
                  <a:pt x="5052916" y="1415453"/>
                  <a:pt x="5165791" y="2739148"/>
                  <a:pt x="5084710" y="4108260"/>
                </a:cubicBezTo>
                <a:cubicBezTo>
                  <a:pt x="5038379" y="4890611"/>
                  <a:pt x="4930907" y="5650759"/>
                  <a:pt x="4768709" y="6381464"/>
                </a:cubicBezTo>
                <a:lnTo>
                  <a:pt x="4653290" y="6856413"/>
                </a:lnTo>
                <a:lnTo>
                  <a:pt x="0" y="6856413"/>
                </a:lnTo>
                <a:lnTo>
                  <a:pt x="21062" y="6803488"/>
                </a:lnTo>
                <a:cubicBezTo>
                  <a:pt x="355644" y="5917239"/>
                  <a:pt x="573134" y="4914171"/>
                  <a:pt x="636462" y="3844830"/>
                </a:cubicBezTo>
                <a:cubicBezTo>
                  <a:pt x="713862" y="2537857"/>
                  <a:pt x="550895" y="1302013"/>
                  <a:pt x="203879" y="236924"/>
                </a:cubicBez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624004B-1BA2-40DA-A9D2-BF870DE3D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2" y="485775"/>
            <a:ext cx="2825506" cy="5719762"/>
          </a:xfrm>
        </p:spPr>
        <p:txBody>
          <a:bodyPr>
            <a:normAutofit/>
          </a:bodyPr>
          <a:lstStyle/>
          <a:p>
            <a:r>
              <a:rPr lang="hu-HU" sz="3600" dirty="0"/>
              <a:t>Az ártatlanság vélelmének tiszteletben tartása szabályozás és önszabályozás segítségével</a:t>
            </a:r>
            <a:endParaRPr lang="de-AT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DD8B23-E762-4C3C-9C83-B792CA4AE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6925" y="485774"/>
            <a:ext cx="3292475" cy="5719763"/>
          </a:xfrm>
        </p:spPr>
        <p:txBody>
          <a:bodyPr anchor="ctr">
            <a:normAutofit/>
          </a:bodyPr>
          <a:lstStyle/>
          <a:p>
            <a:r>
              <a:rPr lang="hu-HU" sz="1600" dirty="0"/>
              <a:t>A demokrácia sarokköve</a:t>
            </a:r>
            <a:endParaRPr lang="en-AU" sz="1600" dirty="0"/>
          </a:p>
          <a:p>
            <a:r>
              <a:rPr lang="hu-HU" sz="1600" dirty="0"/>
              <a:t>Etikai kódexek</a:t>
            </a:r>
          </a:p>
          <a:p>
            <a:r>
              <a:rPr lang="hu-HU" sz="1600" dirty="0"/>
              <a:t>A szerkesztőségek ereje és felelőssége / a többiek példája</a:t>
            </a:r>
            <a:endParaRPr lang="en-AU" sz="1600" dirty="0"/>
          </a:p>
          <a:p>
            <a:r>
              <a:rPr lang="hu-HU" sz="1600" dirty="0"/>
              <a:t>A médiatanácsok</a:t>
            </a:r>
            <a:endParaRPr lang="en-AU" sz="1600" dirty="0"/>
          </a:p>
          <a:p>
            <a:r>
              <a:rPr lang="hu-HU" sz="1600" dirty="0"/>
              <a:t>Szakmai szervezetek</a:t>
            </a:r>
            <a:endParaRPr lang="en-AU" sz="1600" dirty="0"/>
          </a:p>
          <a:p>
            <a:r>
              <a:rPr lang="hu-HU" sz="1600" dirty="0"/>
              <a:t>Médiaszolgáltatási szabályozó testületek</a:t>
            </a:r>
            <a:endParaRPr lang="en-AU" sz="1600" dirty="0"/>
          </a:p>
          <a:p>
            <a:r>
              <a:rPr lang="en-AU" sz="1600" dirty="0" err="1"/>
              <a:t>Ombuds</a:t>
            </a:r>
            <a:r>
              <a:rPr lang="hu-HU" sz="1600" dirty="0"/>
              <a:t>manok</a:t>
            </a:r>
            <a:endParaRPr lang="en-AU" sz="1600" dirty="0"/>
          </a:p>
          <a:p>
            <a:r>
              <a:rPr lang="hu-HU" sz="1600" dirty="0"/>
              <a:t>Előfeltétel, hogy ezeket az intézményeket tiszteljék</a:t>
            </a:r>
            <a:endParaRPr lang="en-AU" sz="1600" dirty="0"/>
          </a:p>
          <a:p>
            <a:r>
              <a:rPr lang="hu-HU" sz="1600" dirty="0"/>
              <a:t>Előfeltétel ezen intézmények függetlensége</a:t>
            </a:r>
            <a:endParaRPr lang="en-AU" sz="1600" dirty="0"/>
          </a:p>
          <a:p>
            <a:r>
              <a:rPr lang="hu-HU" sz="1600" dirty="0"/>
              <a:t>Előfeltétel, hogy tudjanak szankcionálni</a:t>
            </a:r>
            <a:endParaRPr lang="en-AU" sz="1600" dirty="0"/>
          </a:p>
          <a:p>
            <a:endParaRPr lang="de-AT" sz="1800" dirty="0"/>
          </a:p>
        </p:txBody>
      </p:sp>
    </p:spTree>
    <p:extLst>
      <p:ext uri="{BB962C8B-B14F-4D97-AF65-F5344CB8AC3E}">
        <p14:creationId xmlns:p14="http://schemas.microsoft.com/office/powerpoint/2010/main" val="4275475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F5675FE-851A-4315-8074-7E0D71FBE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Önszabályozás Ausztriában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4B71868-155D-4FAA-9307-720D6134A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hu-HU" sz="1600" dirty="0"/>
              <a:t>Az osztrák médiatanácsnak van egy etikai kódexe, amely alapján az elé tárt ügyeket megítéli</a:t>
            </a:r>
            <a:r>
              <a:rPr lang="en-AU" sz="1600" dirty="0"/>
              <a:t>.</a:t>
            </a:r>
          </a:p>
          <a:p>
            <a:r>
              <a:rPr lang="hu-HU" sz="1600" dirty="0"/>
              <a:t>Ez a kódex nem említi konkrétan az „ártatlanság vélelmének jogát”</a:t>
            </a:r>
            <a:r>
              <a:rPr lang="en-AU" sz="1600" dirty="0"/>
              <a:t>.</a:t>
            </a:r>
          </a:p>
          <a:p>
            <a:r>
              <a:rPr lang="hu-HU" sz="1600" dirty="0"/>
              <a:t>Az erre való odafigyelés fontosságát azonban a Pontosság, a Személyiségi jogok védelme, a Magánélet és a Diszkrimináció című fejezetek tárgyalják</a:t>
            </a:r>
            <a:r>
              <a:rPr lang="en-AU" sz="1600" dirty="0"/>
              <a:t>.</a:t>
            </a:r>
          </a:p>
          <a:p>
            <a:r>
              <a:rPr lang="hu-HU" sz="1600" dirty="0"/>
              <a:t>Ezen fejezetek szerint: „Az újságírók egyik legfőbb felelőssége, hogy a híreket és idézeteket pontosan és lelkiismeretesen tálalják”; „mindenkinek joga van személyes méltósága és személyiségi jogai védelmére”; „a becsületsértés, a rágalmazás és a gúnyolódás ellentétes a újságírói etikával”; „az egyénekkel és csoportokkal szembeni általánosító gyanúkeltés és rágalmazás kerülendő”; „tilos a kor, fogyatékosság, nem, etnikum, vallás, szexuális irányultság vagy meggyőződés alapján történő bármilyen diszkrimináció”</a:t>
            </a:r>
            <a:r>
              <a:rPr lang="de-DE" sz="1600" dirty="0"/>
              <a:t>.</a:t>
            </a:r>
            <a:r>
              <a:rPr lang="en-AU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8700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1CCAAC-3E33-4813-8186-139C1502F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Az osztrák médiatanács ártatlanság vélelme megsértésével kapcsolatos döntései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03665F-7C69-4620-B0F2-524F7A99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hu-HU" sz="1600" dirty="0"/>
              <a:t>„Az </a:t>
            </a:r>
            <a:r>
              <a:rPr lang="hu-HU" sz="1600" dirty="0" err="1"/>
              <a:t>Oesterreich</a:t>
            </a:r>
            <a:r>
              <a:rPr lang="hu-HU" sz="1600" dirty="0"/>
              <a:t> című napilap 1. és 3. oldalán 2017. 07. 07-én megjelent </a:t>
            </a:r>
            <a:r>
              <a:rPr lang="hu-HU" sz="1600" dirty="0" err="1"/>
              <a:t>Biokereskedőből</a:t>
            </a:r>
            <a:r>
              <a:rPr lang="hu-HU" sz="1600" dirty="0"/>
              <a:t> az IS gyilkosa főcím, és a kapcsolódó </a:t>
            </a:r>
            <a:r>
              <a:rPr lang="de-DE" sz="1600" dirty="0"/>
              <a:t>Mohamed H. : </a:t>
            </a:r>
            <a:r>
              <a:rPr lang="hu-HU" sz="1600" dirty="0" err="1"/>
              <a:t>Biokereskedőből</a:t>
            </a:r>
            <a:r>
              <a:rPr lang="hu-HU" sz="1600" dirty="0"/>
              <a:t> az IS gyilkosa című cikk megsérti az osztrák sajtóetikai kódex 5. pontját (a személyiségi jogok védelme).” </a:t>
            </a:r>
            <a:r>
              <a:rPr lang="hu-HU" sz="1600" i="1" dirty="0"/>
              <a:t>Vád tényként való tálalása és a gyanúsított azonosítható fényképének bemutatása</a:t>
            </a:r>
            <a:r>
              <a:rPr lang="de-DE" sz="1600" i="1" dirty="0"/>
              <a:t>.</a:t>
            </a:r>
          </a:p>
          <a:p>
            <a:r>
              <a:rPr lang="de-DE" sz="1600" dirty="0"/>
              <a:t>„</a:t>
            </a:r>
            <a:r>
              <a:rPr lang="hu-HU" sz="1600" dirty="0"/>
              <a:t>A </a:t>
            </a:r>
            <a:r>
              <a:rPr lang="hu-HU" sz="1600" dirty="0" err="1"/>
              <a:t>Kronen</a:t>
            </a:r>
            <a:r>
              <a:rPr lang="hu-HU" sz="1600" dirty="0"/>
              <a:t> Zeitung </a:t>
            </a:r>
            <a:r>
              <a:rPr lang="hu-HU" sz="1600" dirty="0" err="1"/>
              <a:t>Twitter</a:t>
            </a:r>
            <a:r>
              <a:rPr lang="hu-HU" sz="1600" dirty="0"/>
              <a:t>-oldalán megjelent </a:t>
            </a:r>
            <a:r>
              <a:rPr lang="de-DE" sz="1600" dirty="0"/>
              <a:t>+++ </a:t>
            </a:r>
            <a:r>
              <a:rPr lang="hu-HU" sz="1600" dirty="0"/>
              <a:t>FRISS HÍR</a:t>
            </a:r>
            <a:r>
              <a:rPr lang="de-DE" sz="1600" dirty="0"/>
              <a:t> +++ </a:t>
            </a:r>
            <a:r>
              <a:rPr lang="hu-HU" sz="1600" dirty="0"/>
              <a:t>Vizsgálóbíró előtt. Itt vannak az A4 autópálya </a:t>
            </a:r>
            <a:r>
              <a:rPr lang="hu-HU" sz="1600" dirty="0" err="1"/>
              <a:t>halákamionjának</a:t>
            </a:r>
            <a:r>
              <a:rPr lang="hu-HU" sz="1600" dirty="0"/>
              <a:t> csempészei című bejegyzés a két gyanúsított fotójával… megsérti a az osztrák sajtóetikai kódex 5. pontját (a személyiségi jogok védelme).” </a:t>
            </a:r>
            <a:r>
              <a:rPr lang="hu-HU" sz="1600" i="1" dirty="0"/>
              <a:t>Nincs az ártatlanság vélelmére történő hivatkozás</a:t>
            </a:r>
            <a:r>
              <a:rPr lang="de-DE" sz="1600" i="1" dirty="0"/>
              <a:t>.</a:t>
            </a:r>
            <a:endParaRPr lang="de-AT" sz="1600" i="1" dirty="0"/>
          </a:p>
        </p:txBody>
      </p:sp>
    </p:spTree>
    <p:extLst>
      <p:ext uri="{BB962C8B-B14F-4D97-AF65-F5344CB8AC3E}">
        <p14:creationId xmlns:p14="http://schemas.microsoft.com/office/powerpoint/2010/main" val="3072609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1E078F5-B9DC-4303-86F3-C47B2D27F8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9" r="9091" b="65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314C575-5636-46E7-9336-A202EFD93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981" y="232937"/>
            <a:ext cx="4062643" cy="1043409"/>
          </a:xfrm>
        </p:spPr>
        <p:txBody>
          <a:bodyPr>
            <a:normAutofit/>
          </a:bodyPr>
          <a:lstStyle/>
          <a:p>
            <a:r>
              <a:rPr lang="hu-HU" sz="3100" dirty="0"/>
              <a:t>A szabályozás és önszabályozás kihívásai</a:t>
            </a:r>
            <a:endParaRPr lang="de-AT" sz="31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9198DC-9B23-47EA-A329-D7EB0D1E0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891" y="1364797"/>
            <a:ext cx="4613733" cy="2754086"/>
          </a:xfrm>
        </p:spPr>
        <p:txBody>
          <a:bodyPr anchor="t">
            <a:noAutofit/>
          </a:bodyPr>
          <a:lstStyle/>
          <a:p>
            <a:r>
              <a:rPr lang="hu-HU" sz="1600" dirty="0"/>
              <a:t>A sajtótestületek, mint a szabályozás és önszabályozás eszközei képtelenek hatékonyan fellépni az ártatlanság vélelme alapelvének rendszerszerű megsértése ellen, különösen a migránsok és a muszlimok esetében.</a:t>
            </a:r>
            <a:endParaRPr lang="en-AU" sz="1600" dirty="0"/>
          </a:p>
          <a:p>
            <a:r>
              <a:rPr lang="hu-HU" sz="1600" dirty="0"/>
              <a:t>Az érintett szabályozó testületek </a:t>
            </a:r>
            <a:r>
              <a:rPr lang="hu-HU" sz="1600" dirty="0" err="1"/>
              <a:t>politizálódása</a:t>
            </a:r>
            <a:r>
              <a:rPr lang="hu-HU" sz="1600" dirty="0"/>
              <a:t>.</a:t>
            </a:r>
            <a:endParaRPr lang="en-AU" sz="1600" dirty="0"/>
          </a:p>
          <a:p>
            <a:r>
              <a:rPr lang="hu-HU" sz="1600" dirty="0"/>
              <a:t>Képtelenek valamennyi médiaszolgáltatót (különösen pedig a nagy szabálysértőket) kötelezni, hogy elismerjék ezen testületek fennhatóságát és betartsák azok „önkéntesen elfogadott” szankcióit.</a:t>
            </a:r>
            <a:r>
              <a:rPr lang="en-AU" sz="1600" dirty="0"/>
              <a:t> </a:t>
            </a:r>
          </a:p>
          <a:p>
            <a:r>
              <a:rPr lang="hu-HU" sz="1600" dirty="0"/>
              <a:t>A legfontosabb önszabályozó mechanizmusok – a szerkesztők etikai felügyelete, szakmai példaképek állítása, az újságírók önkéntes egyetértése a szakmai értékekkel és elvekkel – szintén nem működik</a:t>
            </a:r>
            <a:r>
              <a:rPr lang="en-AU" sz="1600" dirty="0"/>
              <a:t>.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316202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C271BE4-B064-46C3-8965-CE96A160E1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7" r="17436" b="-2"/>
          <a:stretch/>
        </p:blipFill>
        <p:spPr>
          <a:xfrm>
            <a:off x="-11909" y="10"/>
            <a:ext cx="6324601" cy="6857990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19AE98B8-B73A-4724-B639-017087F92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EF9A35C-2C0B-41BA-AE91-0FCB21CD4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1320" y="4560914"/>
            <a:ext cx="4869179" cy="1325563"/>
          </a:xfrm>
        </p:spPr>
        <p:txBody>
          <a:bodyPr>
            <a:normAutofit fontScale="90000"/>
          </a:bodyPr>
          <a:lstStyle/>
          <a:p>
            <a:r>
              <a:rPr lang="hu-HU" sz="3100" dirty="0">
                <a:solidFill>
                  <a:srgbClr val="000000"/>
                </a:solidFill>
              </a:rPr>
              <a:t>Az ártatlanság vélelmével kapcsolatos leggyakoribb hibák a sajtóban</a:t>
            </a:r>
            <a:endParaRPr lang="de-AT" sz="3100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DD028A-7897-4780-989E-521762326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1321" y="1382165"/>
            <a:ext cx="4869179" cy="3047946"/>
          </a:xfrm>
        </p:spPr>
        <p:txBody>
          <a:bodyPr anchor="b">
            <a:noAutofit/>
          </a:bodyPr>
          <a:lstStyle/>
          <a:p>
            <a:r>
              <a:rPr lang="hu-HU" sz="1600" dirty="0">
                <a:solidFill>
                  <a:srgbClr val="000000"/>
                </a:solidFill>
              </a:rPr>
              <a:t>Vádak tényként történő tálalása</a:t>
            </a:r>
            <a:endParaRPr lang="en-AU" sz="1600" dirty="0">
              <a:solidFill>
                <a:srgbClr val="000000"/>
              </a:solidFill>
            </a:endParaRPr>
          </a:p>
          <a:p>
            <a:r>
              <a:rPr lang="hu-HU" sz="1600" dirty="0">
                <a:solidFill>
                  <a:srgbClr val="000000"/>
                </a:solidFill>
              </a:rPr>
              <a:t>A gyanúsított külföldi állampolgárságának szándékos és kifejezett hangsúlyozása</a:t>
            </a:r>
            <a:endParaRPr lang="en-AU" sz="1600" dirty="0">
              <a:solidFill>
                <a:srgbClr val="000000"/>
              </a:solidFill>
            </a:endParaRPr>
          </a:p>
          <a:p>
            <a:r>
              <a:rPr lang="hu-HU" sz="1600" dirty="0">
                <a:solidFill>
                  <a:srgbClr val="000000"/>
                </a:solidFill>
              </a:rPr>
              <a:t>A gyanúsított migráns, menekült vagy menedékkérő voltának hangsúlyozása (akkor is, ha a történet szempontjából nincs jelentősége)</a:t>
            </a:r>
            <a:endParaRPr lang="en-AU" sz="1600" dirty="0">
              <a:solidFill>
                <a:srgbClr val="000000"/>
              </a:solidFill>
            </a:endParaRPr>
          </a:p>
          <a:p>
            <a:r>
              <a:rPr lang="hu-HU" sz="1600" dirty="0">
                <a:solidFill>
                  <a:srgbClr val="000000"/>
                </a:solidFill>
              </a:rPr>
              <a:t>A gyanúsított muszlim vallásának hangsúlyozása (akkor is, ha a történet szempontjából nincs jelentősége)</a:t>
            </a:r>
            <a:endParaRPr lang="en-AU" sz="1600" dirty="0">
              <a:solidFill>
                <a:srgbClr val="000000"/>
              </a:solidFill>
            </a:endParaRPr>
          </a:p>
          <a:p>
            <a:r>
              <a:rPr lang="hu-HU" sz="1600" dirty="0">
                <a:solidFill>
                  <a:srgbClr val="000000"/>
                </a:solidFill>
              </a:rPr>
              <a:t>„Névtelen források” használata az olyan idézetek és információk esetében, amelyek a vádlott bűnösségére utalna anélkül, hogy a vádlott, illetve annak ügyvédje, családtagjai, barátai, vagy </a:t>
            </a:r>
            <a:r>
              <a:rPr lang="hu-HU" sz="1600" dirty="0" err="1">
                <a:solidFill>
                  <a:srgbClr val="000000"/>
                </a:solidFill>
              </a:rPr>
              <a:t>szomszédai</a:t>
            </a:r>
            <a:r>
              <a:rPr lang="hu-HU" sz="1600" dirty="0">
                <a:solidFill>
                  <a:srgbClr val="000000"/>
                </a:solidFill>
              </a:rPr>
              <a:t> cáfolatát közölnék</a:t>
            </a:r>
            <a:r>
              <a:rPr lang="en-AU" sz="1600" dirty="0">
                <a:solidFill>
                  <a:srgbClr val="000000"/>
                </a:solidFill>
              </a:rPr>
              <a:t>.  </a:t>
            </a:r>
            <a:endParaRPr lang="de-A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678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70863-007E-4EBA-9AFA-E63063892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0667" y="2187743"/>
            <a:ext cx="5293449" cy="248251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ELLENŐRZŐ LISTA</a:t>
            </a:r>
            <a:endParaRPr lang="en-US" sz="6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AC22C4D-178C-4546-8E6F-5E992D4B9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38201" y="2743201"/>
            <a:ext cx="1371600" cy="1371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B8DB283F-32B3-46C4-B022-D34EA54EFD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641431" y="816337"/>
            <a:ext cx="5225327" cy="522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52FEB2-2CB9-46B6-8AA2-BEA0864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sz="3100" dirty="0">
                <a:solidFill>
                  <a:schemeClr val="accent1"/>
                </a:solidFill>
              </a:rPr>
              <a:t>Készült </a:t>
            </a:r>
            <a:br>
              <a:rPr lang="hu-HU" sz="3100" dirty="0">
                <a:solidFill>
                  <a:schemeClr val="accent1"/>
                </a:solidFill>
              </a:rPr>
            </a:br>
            <a:r>
              <a:rPr lang="hu-HU" sz="3100" dirty="0">
                <a:solidFill>
                  <a:schemeClr val="accent1"/>
                </a:solidFill>
              </a:rPr>
              <a:t/>
            </a:r>
            <a:br>
              <a:rPr lang="hu-HU" sz="3100" dirty="0">
                <a:solidFill>
                  <a:schemeClr val="accent1"/>
                </a:solidFill>
              </a:rPr>
            </a:br>
            <a:r>
              <a:rPr lang="hu-HU" sz="3100" dirty="0">
                <a:solidFill>
                  <a:schemeClr val="accent1"/>
                </a:solidFill>
              </a:rPr>
              <a:t>A látszat fontossága</a:t>
            </a:r>
            <a:r>
              <a:rPr lang="en-AU" sz="3100" dirty="0">
                <a:solidFill>
                  <a:schemeClr val="accent1"/>
                </a:solidFill>
              </a:rPr>
              <a:t>: </a:t>
            </a:r>
            <a:br>
              <a:rPr lang="en-AU" sz="3100" dirty="0">
                <a:solidFill>
                  <a:schemeClr val="accent1"/>
                </a:solidFill>
              </a:rPr>
            </a:br>
            <a:r>
              <a:rPr lang="hu-HU" sz="3100" dirty="0">
                <a:solidFill>
                  <a:schemeClr val="accent1"/>
                </a:solidFill>
              </a:rPr>
              <a:t>Hogyan jelennek meg a gyanúsítottak és vádlottak a bíróságon, a nyilvánosság előtt és a médiában</a:t>
            </a:r>
            <a:br>
              <a:rPr lang="hu-HU" sz="3100" dirty="0">
                <a:solidFill>
                  <a:schemeClr val="accent1"/>
                </a:solidFill>
              </a:rPr>
            </a:br>
            <a:r>
              <a:rPr lang="hu-HU" sz="3100" dirty="0">
                <a:solidFill>
                  <a:schemeClr val="accent1"/>
                </a:solidFill>
              </a:rPr>
              <a:t/>
            </a:r>
            <a:br>
              <a:rPr lang="hu-HU" sz="3100" dirty="0">
                <a:solidFill>
                  <a:schemeClr val="accent1"/>
                </a:solidFill>
              </a:rPr>
            </a:br>
            <a:r>
              <a:rPr lang="hu-HU" sz="3100" dirty="0">
                <a:solidFill>
                  <a:schemeClr val="accent1"/>
                </a:solidFill>
              </a:rPr>
              <a:t>című projekt alapján</a:t>
            </a:r>
            <a:endParaRPr lang="de-AT" sz="3100" dirty="0">
              <a:solidFill>
                <a:schemeClr val="accent1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1BFA286-8003-444A-BABF-546BFFC60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hu-HU" sz="1800" dirty="0"/>
              <a:t>Vezető</a:t>
            </a:r>
            <a:r>
              <a:rPr lang="en-AU" sz="1800" dirty="0"/>
              <a:t>: </a:t>
            </a:r>
            <a:r>
              <a:rPr lang="hu-HU" sz="1800" dirty="0"/>
              <a:t>Magyar </a:t>
            </a:r>
            <a:r>
              <a:rPr lang="en-AU" sz="1800" dirty="0"/>
              <a:t>Helsinki </a:t>
            </a:r>
            <a:r>
              <a:rPr lang="hu-HU" sz="1800" dirty="0"/>
              <a:t>Bizottság</a:t>
            </a:r>
            <a:endParaRPr lang="en-AU" sz="1800" dirty="0"/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r>
              <a:rPr lang="hu-HU" sz="1800" dirty="0"/>
              <a:t>Közreműködők</a:t>
            </a:r>
            <a:r>
              <a:rPr lang="en-AU" sz="1800" i="1" dirty="0"/>
              <a:t>: </a:t>
            </a:r>
            <a:r>
              <a:rPr lang="hu-HU" sz="1800" i="1" dirty="0"/>
              <a:t>A Bécsi Egyetem Médiakormányzati és -ipari kutatólaboratóriuma</a:t>
            </a:r>
            <a:r>
              <a:rPr lang="hu-HU" sz="1800" dirty="0"/>
              <a:t>, Ausztria</a:t>
            </a:r>
            <a:r>
              <a:rPr lang="en-AU" sz="1800" dirty="0"/>
              <a:t>; </a:t>
            </a:r>
            <a:r>
              <a:rPr lang="en-AU" sz="1800" i="1" dirty="0"/>
              <a:t>Aditus</a:t>
            </a:r>
            <a:r>
              <a:rPr lang="en-AU" sz="1800" dirty="0"/>
              <a:t>, M</a:t>
            </a:r>
            <a:r>
              <a:rPr lang="hu-HU" sz="1800" dirty="0"/>
              <a:t>á</a:t>
            </a:r>
            <a:r>
              <a:rPr lang="en-AU" sz="1800" dirty="0" err="1"/>
              <a:t>lta</a:t>
            </a:r>
            <a:r>
              <a:rPr lang="en-AU" sz="1800" dirty="0"/>
              <a:t>; </a:t>
            </a:r>
            <a:r>
              <a:rPr lang="en-AU" sz="1800" i="1" dirty="0"/>
              <a:t>Fair Trials</a:t>
            </a:r>
            <a:r>
              <a:rPr lang="hu-HU" sz="1800" i="1" dirty="0"/>
              <a:t>,</a:t>
            </a:r>
            <a:r>
              <a:rPr lang="en-AU" sz="1800" i="1" dirty="0"/>
              <a:t> </a:t>
            </a:r>
            <a:r>
              <a:rPr lang="en-AU" sz="1800" dirty="0"/>
              <a:t>Franc</a:t>
            </a:r>
            <a:r>
              <a:rPr lang="hu-HU" sz="1800" dirty="0" err="1"/>
              <a:t>iaország</a:t>
            </a:r>
            <a:r>
              <a:rPr lang="en-AU" sz="1800" dirty="0"/>
              <a:t>; </a:t>
            </a:r>
            <a:r>
              <a:rPr lang="en-AU" sz="1800" i="1" dirty="0"/>
              <a:t>Human Rights House</a:t>
            </a:r>
            <a:r>
              <a:rPr lang="hu-HU" sz="1800" i="1" dirty="0"/>
              <a:t>,</a:t>
            </a:r>
            <a:r>
              <a:rPr lang="en-AU" sz="1800" i="1" dirty="0"/>
              <a:t> </a:t>
            </a:r>
            <a:r>
              <a:rPr lang="hu-HU" sz="1800" dirty="0"/>
              <a:t>Horvátország</a:t>
            </a:r>
            <a:r>
              <a:rPr lang="en-AU" sz="1800" dirty="0"/>
              <a:t>; </a:t>
            </a:r>
            <a:r>
              <a:rPr lang="en-AU" sz="1800" i="1" dirty="0"/>
              <a:t>Mérték</a:t>
            </a:r>
            <a:r>
              <a:rPr lang="en-AU" sz="1800" dirty="0"/>
              <a:t>, </a:t>
            </a:r>
            <a:r>
              <a:rPr lang="hu-HU" sz="1800" dirty="0"/>
              <a:t>Magyarország</a:t>
            </a:r>
            <a:r>
              <a:rPr lang="en-AU" sz="1800" dirty="0"/>
              <a:t>; </a:t>
            </a:r>
            <a:r>
              <a:rPr lang="en-AU" sz="1800" i="1" dirty="0"/>
              <a:t>Universidad Carlos III de Madrid, </a:t>
            </a:r>
            <a:r>
              <a:rPr lang="en-AU" sz="1800" dirty="0"/>
              <a:t>Spa</a:t>
            </a:r>
            <a:r>
              <a:rPr lang="hu-HU" sz="1800" dirty="0" err="1"/>
              <a:t>nyolország</a:t>
            </a:r>
            <a:r>
              <a:rPr lang="en-AU" sz="1800" dirty="0"/>
              <a:t>; </a:t>
            </a:r>
            <a:r>
              <a:rPr lang="en-AU" sz="1800" i="1" dirty="0"/>
              <a:t>Athena </a:t>
            </a:r>
            <a:r>
              <a:rPr lang="hu-HU" sz="1800" i="1" dirty="0"/>
              <a:t>Információs, Kommunikációs és Tudástechnológiai Kutató és Innovációs Központ</a:t>
            </a:r>
            <a:r>
              <a:rPr lang="en-AU" sz="1800" dirty="0"/>
              <a:t>, G</a:t>
            </a:r>
            <a:r>
              <a:rPr lang="hu-HU" sz="1800" dirty="0" err="1"/>
              <a:t>örögország</a:t>
            </a:r>
            <a:endParaRPr lang="en-AU" sz="1800" dirty="0"/>
          </a:p>
          <a:p>
            <a:pPr marL="0" indent="0">
              <a:buNone/>
            </a:pPr>
            <a:r>
              <a:rPr lang="hu-HU" sz="1800" dirty="0"/>
              <a:t>Az útmutató alapját képező összehasonlító jelentés itt érhető el</a:t>
            </a:r>
            <a:r>
              <a:rPr lang="de-AT" sz="1800" dirty="0"/>
              <a:t>.</a:t>
            </a:r>
          </a:p>
          <a:p>
            <a:pPr marL="0" indent="0">
              <a:buNone/>
            </a:pPr>
            <a:r>
              <a:rPr lang="hu-HU" sz="1000" dirty="0"/>
              <a:t>Az útmutatót készítették:</a:t>
            </a:r>
            <a:r>
              <a:rPr lang="de-AT" sz="1000" dirty="0"/>
              <a:t> Anthony Mills; Darya Novatorova; Katharine </a:t>
            </a:r>
            <a:r>
              <a:rPr lang="de-AT" sz="1000" dirty="0" err="1"/>
              <a:t>Sarikakis</a:t>
            </a:r>
            <a:r>
              <a:rPr lang="de-AT" sz="1000" dirty="0"/>
              <a:t> (</a:t>
            </a:r>
            <a:r>
              <a:rPr lang="hu-HU" sz="1000" i="1" dirty="0"/>
              <a:t>A Bécsi Egyetem Médiakormányzati és -ipari kutatólaboratóriuma</a:t>
            </a:r>
            <a:r>
              <a:rPr lang="hu-HU" sz="1000" dirty="0"/>
              <a:t>, Ausztria</a:t>
            </a:r>
            <a:r>
              <a:rPr lang="de-AT" sz="1000" dirty="0"/>
              <a:t>)</a:t>
            </a:r>
          </a:p>
          <a:p>
            <a:pPr marL="0" indent="0">
              <a:buNone/>
            </a:pPr>
            <a:endParaRPr lang="en-AU" sz="10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06F83F3-BBC4-4176-AD1F-BA9A1BCA0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dirty="0"/>
              <a:t>A projektet az Európai Unió </a:t>
            </a:r>
            <a:r>
              <a:rPr lang="hu-HU" dirty="0" err="1"/>
              <a:t>Justice</a:t>
            </a:r>
            <a:r>
              <a:rPr lang="hu-HU" dirty="0"/>
              <a:t> 2014-2020 programja finanszírozta</a:t>
            </a:r>
            <a:endParaRPr lang="de-AT" dirty="0"/>
          </a:p>
        </p:txBody>
      </p:sp>
      <p:pic>
        <p:nvPicPr>
          <p:cNvPr id="7" name="Grafik 6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A94CD1D8-3EBF-4DD5-9CA5-2D2A2FCA4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491" y="6173369"/>
            <a:ext cx="790538" cy="54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1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9FB85B-D24D-4BB8-87BE-2E34E1C59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hu-HU" dirty="0"/>
              <a:t>ELLENŐRZŐ LISTA</a:t>
            </a:r>
            <a:endParaRPr lang="de-AT" dirty="0"/>
          </a:p>
        </p:txBody>
      </p:sp>
      <p:pic>
        <p:nvPicPr>
          <p:cNvPr id="36" name="Grafik 35" descr="Ein Bild, das Wand enthält.&#10;&#10;Automatisch generierte Beschreibung">
            <a:extLst>
              <a:ext uri="{FF2B5EF4-FFF2-40B4-BE49-F238E27FC236}">
                <a16:creationId xmlns:a16="http://schemas.microsoft.com/office/drawing/2014/main" id="{FAC0E124-28E5-47ED-AC4A-5B5FC89B4C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7" r="27436" b="-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26B168-9247-4262-AF3E-1885CBBB6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 fontScale="92500"/>
          </a:bodyPr>
          <a:lstStyle/>
          <a:p>
            <a:r>
              <a:rPr lang="hu-HU" sz="1900" dirty="0"/>
              <a:t>Hiszünk a független, etikus és professzionális önszabályozásban, és gyakoroljuk azt</a:t>
            </a:r>
            <a:r>
              <a:rPr lang="en-AU" sz="1900" dirty="0"/>
              <a:t>                                                                                         √</a:t>
            </a:r>
          </a:p>
          <a:p>
            <a:r>
              <a:rPr lang="hu-HU" sz="1900" dirty="0"/>
              <a:t>Korrekt módon mutatjuk be a vádlottat                     </a:t>
            </a:r>
            <a:r>
              <a:rPr lang="en-AU" sz="1900" dirty="0"/>
              <a:t>                         √</a:t>
            </a:r>
          </a:p>
          <a:p>
            <a:r>
              <a:rPr lang="hu-HU" sz="1900" dirty="0"/>
              <a:t>Nem próbáljuk a vádlottat bűnösnek beállítani</a:t>
            </a:r>
            <a:r>
              <a:rPr lang="en-AU" sz="1900" dirty="0"/>
              <a:t>     </a:t>
            </a:r>
            <a:r>
              <a:rPr lang="hu-HU" sz="1900" dirty="0"/>
              <a:t>        </a:t>
            </a:r>
            <a:r>
              <a:rPr lang="en-AU" sz="1900" dirty="0"/>
              <a:t>                    √</a:t>
            </a:r>
          </a:p>
          <a:p>
            <a:r>
              <a:rPr lang="hu-HU" sz="1900" dirty="0"/>
              <a:t>A vádlott bemutatása megfelel az Irányelv értékeinek, normáinak és szabályainak                                    </a:t>
            </a:r>
            <a:r>
              <a:rPr lang="en-AU" sz="1900" dirty="0"/>
              <a:t>                                                    √</a:t>
            </a:r>
          </a:p>
          <a:p>
            <a:r>
              <a:rPr lang="hu-HU" sz="1900" dirty="0"/>
              <a:t>Vádlottat sem képen, sem szövegben nem mutatunk be olyan módon, ami </a:t>
            </a:r>
            <a:r>
              <a:rPr lang="hu-HU" sz="1900" i="1" dirty="0"/>
              <a:t>számunkra</a:t>
            </a:r>
            <a:r>
              <a:rPr lang="hu-HU" sz="1900" dirty="0"/>
              <a:t> azt </a:t>
            </a:r>
            <a:r>
              <a:rPr lang="hu-HU" sz="1900" dirty="0" err="1"/>
              <a:t>sugallná</a:t>
            </a:r>
            <a:r>
              <a:rPr lang="hu-HU" sz="1900" dirty="0"/>
              <a:t>, hogy bűnös   </a:t>
            </a:r>
            <a:r>
              <a:rPr lang="en-AU" sz="1900" dirty="0"/>
              <a:t>   </a:t>
            </a:r>
            <a:r>
              <a:rPr lang="hu-HU" sz="1900" dirty="0"/>
              <a:t>   </a:t>
            </a:r>
            <a:r>
              <a:rPr lang="en-AU" sz="1900" dirty="0"/>
              <a:t>                    √</a:t>
            </a:r>
          </a:p>
          <a:p>
            <a:r>
              <a:rPr lang="hu-HU" sz="1900" dirty="0"/>
              <a:t>Tiszteletben tartjuk az ártatlanság vélelmét          </a:t>
            </a:r>
            <a:r>
              <a:rPr lang="en-AU" sz="1900" dirty="0"/>
              <a:t>                             </a:t>
            </a:r>
            <a:r>
              <a:rPr lang="en-AU" sz="1800" dirty="0"/>
              <a:t>√</a:t>
            </a:r>
          </a:p>
          <a:p>
            <a:endParaRPr lang="en-AU" sz="1700" dirty="0"/>
          </a:p>
          <a:p>
            <a:endParaRPr lang="en-AU" sz="1700" dirty="0"/>
          </a:p>
          <a:p>
            <a:endParaRPr lang="en-US" sz="1700" dirty="0"/>
          </a:p>
          <a:p>
            <a:endParaRPr lang="en-AU" sz="1700" dirty="0"/>
          </a:p>
          <a:p>
            <a:endParaRPr lang="en-AU" sz="1700" dirty="0"/>
          </a:p>
          <a:p>
            <a:endParaRPr lang="de-AT" sz="1700" dirty="0"/>
          </a:p>
          <a:p>
            <a:endParaRPr lang="en-AU" sz="1700" dirty="0"/>
          </a:p>
          <a:p>
            <a:endParaRPr lang="en-AU" sz="1700" dirty="0"/>
          </a:p>
          <a:p>
            <a:endParaRPr lang="de-AT" sz="1700" dirty="0"/>
          </a:p>
        </p:txBody>
      </p:sp>
    </p:spTree>
    <p:extLst>
      <p:ext uri="{BB962C8B-B14F-4D97-AF65-F5344CB8AC3E}">
        <p14:creationId xmlns:p14="http://schemas.microsoft.com/office/powerpoint/2010/main" val="17446373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58DD5D-1DD6-4828-AB18-78F4C0CDB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en-AU" dirty="0"/>
              <a:t>R</a:t>
            </a:r>
            <a:r>
              <a:rPr lang="hu-HU" dirty="0" err="1"/>
              <a:t>iporterek</a:t>
            </a:r>
            <a:endParaRPr lang="de-AT" dirty="0"/>
          </a:p>
        </p:txBody>
      </p:sp>
      <p:pic>
        <p:nvPicPr>
          <p:cNvPr id="9" name="Grafik 8" descr="Ein Bild, das Container enthält.&#10;&#10;Automatisch generierte Beschreibung">
            <a:extLst>
              <a:ext uri="{FF2B5EF4-FFF2-40B4-BE49-F238E27FC236}">
                <a16:creationId xmlns:a16="http://schemas.microsoft.com/office/drawing/2014/main" id="{EBE99AF2-4632-47D9-B666-A381E50773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1" r="17942" b="-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CCA14A-CBFF-4E3D-9194-4319C8654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r>
              <a:rPr lang="hu-HU" sz="1800" dirty="0"/>
              <a:t>Mindenki, aki az adott történet bemutatásában részt vesz, tisztában van az ártatlanság vélelmére vonatkozó etikai alapelvekkel                                                        </a:t>
            </a:r>
            <a:r>
              <a:rPr lang="en-AU" sz="1800" dirty="0"/>
              <a:t>                                     √                                                                                                   </a:t>
            </a:r>
          </a:p>
          <a:p>
            <a:r>
              <a:rPr lang="hu-HU" sz="1800" dirty="0"/>
              <a:t>Mindenki, aki az adott történet bemutatásában részt vesz, tisztában van az ártatlanság vélelmére vonatkozó jogi alapelvekkel 							              </a:t>
            </a:r>
            <a:r>
              <a:rPr lang="en-AU" sz="1800" dirty="0"/>
              <a:t>√</a:t>
            </a:r>
          </a:p>
          <a:p>
            <a:r>
              <a:rPr lang="hu-HU" sz="1800" dirty="0"/>
              <a:t>Az adott történet bemutatásában résztvevők közül senkin sincs nyomás, hogy a gyanúsította egy bizonyos módon mutassa be </a:t>
            </a:r>
            <a:r>
              <a:rPr lang="en-AU" sz="1800" dirty="0"/>
              <a:t>     √</a:t>
            </a:r>
          </a:p>
          <a:p>
            <a:endParaRPr lang="en-AU" sz="2200" dirty="0"/>
          </a:p>
          <a:p>
            <a:endParaRPr lang="en-AU" sz="2200" dirty="0"/>
          </a:p>
          <a:p>
            <a:endParaRPr lang="en-AU" sz="2200" dirty="0"/>
          </a:p>
          <a:p>
            <a:endParaRPr lang="en-AU" sz="2200" dirty="0"/>
          </a:p>
          <a:p>
            <a:endParaRPr lang="de-AT" sz="2200" dirty="0"/>
          </a:p>
        </p:txBody>
      </p:sp>
    </p:spTree>
    <p:extLst>
      <p:ext uri="{BB962C8B-B14F-4D97-AF65-F5344CB8AC3E}">
        <p14:creationId xmlns:p14="http://schemas.microsoft.com/office/powerpoint/2010/main" val="2414506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AE5B20-D672-4346-8823-091A7DF22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hu-HU" dirty="0"/>
              <a:t>Szakmaiság és stílus</a:t>
            </a:r>
            <a:endParaRPr lang="de-AT" dirty="0"/>
          </a:p>
        </p:txBody>
      </p:sp>
      <p:pic>
        <p:nvPicPr>
          <p:cNvPr id="5" name="Grafik 4" descr="Ein Bild, das Militäruniform, Wand, Person enthält.&#10;&#10;Automatisch generierte Beschreibung">
            <a:extLst>
              <a:ext uri="{FF2B5EF4-FFF2-40B4-BE49-F238E27FC236}">
                <a16:creationId xmlns:a16="http://schemas.microsoft.com/office/drawing/2014/main" id="{9161DCF1-0F51-47B4-ABA2-AEB75EE6F0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74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FE975-D1B3-4F49-BFA6-CD79B6A75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 fontScale="92500" lnSpcReduction="20000"/>
          </a:bodyPr>
          <a:lstStyle/>
          <a:p>
            <a:r>
              <a:rPr lang="hu-HU" sz="1900" dirty="0"/>
              <a:t>A beszámoló tényszerű            </a:t>
            </a:r>
            <a:r>
              <a:rPr lang="en-AU" sz="1900" dirty="0"/>
              <a:t>                                                              √</a:t>
            </a:r>
          </a:p>
          <a:p>
            <a:r>
              <a:rPr lang="hu-HU" sz="1900" dirty="0"/>
              <a:t>A beszámoló fair és kiegyensúlyozott  </a:t>
            </a:r>
            <a:r>
              <a:rPr lang="en-AU" sz="1900" dirty="0"/>
              <a:t>                                                √</a:t>
            </a:r>
          </a:p>
          <a:p>
            <a:r>
              <a:rPr lang="hu-HU" sz="1900" dirty="0"/>
              <a:t>A beszámoló nem szenzációhajhász</a:t>
            </a:r>
            <a:r>
              <a:rPr lang="en-AU" sz="1900" dirty="0"/>
              <a:t>      </a:t>
            </a:r>
            <a:r>
              <a:rPr lang="hu-HU" sz="1900" dirty="0"/>
              <a:t> </a:t>
            </a:r>
            <a:r>
              <a:rPr lang="en-AU" sz="1900" dirty="0"/>
              <a:t>                                              √</a:t>
            </a:r>
          </a:p>
          <a:p>
            <a:r>
              <a:rPr lang="hu-HU" sz="1900" dirty="0"/>
              <a:t>Nem tálalunk vádakat tényként               </a:t>
            </a:r>
            <a:r>
              <a:rPr lang="en-AU" sz="1900" dirty="0"/>
              <a:t>                                             √</a:t>
            </a:r>
          </a:p>
          <a:p>
            <a:r>
              <a:rPr lang="hu-HU" sz="1900" dirty="0"/>
              <a:t>Nem engedjük, hogy a faji hovatartozás határozza meg elsődlegesen a minőséget vagy a </a:t>
            </a:r>
            <a:r>
              <a:rPr lang="hu-HU" sz="1900" dirty="0" err="1"/>
              <a:t>szakmaiságot</a:t>
            </a:r>
            <a:r>
              <a:rPr lang="hu-HU" sz="1900" dirty="0"/>
              <a:t> </a:t>
            </a:r>
            <a:r>
              <a:rPr lang="en-AU" sz="1900" dirty="0"/>
              <a:t>                                √</a:t>
            </a:r>
          </a:p>
          <a:p>
            <a:r>
              <a:rPr lang="hu-HU" sz="1900" dirty="0"/>
              <a:t>Nem teszünk arra vonatkozó célzást, hogy gyanúsított bűnösségére utalna, ha él a hallgatás vagy a vallomás megtagadásának jogával                                                                        </a:t>
            </a:r>
            <a:r>
              <a:rPr lang="en-AU" sz="1900" dirty="0"/>
              <a:t>√                                                                      </a:t>
            </a:r>
          </a:p>
          <a:p>
            <a:r>
              <a:rPr lang="hu-HU" sz="1900" dirty="0"/>
              <a:t>Nem hivatkozunk az esethez nem kapcsolódó, a gyanúsítotthoz vagy annak családjához köthető bűnügyekre</a:t>
            </a:r>
            <a:r>
              <a:rPr lang="en-AU" sz="1900" dirty="0"/>
              <a:t>                                     √</a:t>
            </a:r>
          </a:p>
          <a:p>
            <a:r>
              <a:rPr lang="hu-HU" sz="1900" dirty="0"/>
              <a:t>Nem hivatkozunk a gyanúsítotthoz köthető olyan bűnügyekre, amelyben ártatlannak találták </a:t>
            </a:r>
            <a:r>
              <a:rPr lang="en-AU" sz="1900" dirty="0"/>
              <a:t>                                                             √</a:t>
            </a:r>
          </a:p>
          <a:p>
            <a:endParaRPr lang="en-AU" sz="1800" dirty="0"/>
          </a:p>
          <a:p>
            <a:endParaRPr lang="en-AU" sz="1800" dirty="0"/>
          </a:p>
          <a:p>
            <a:endParaRPr lang="en-AU" sz="1900" dirty="0"/>
          </a:p>
          <a:p>
            <a:endParaRPr lang="en-AU" sz="1900" dirty="0"/>
          </a:p>
          <a:p>
            <a:endParaRPr lang="en-AU" sz="1900" dirty="0"/>
          </a:p>
          <a:p>
            <a:endParaRPr lang="en-AU" sz="1900" dirty="0"/>
          </a:p>
          <a:p>
            <a:endParaRPr lang="en-AU" sz="1900" dirty="0"/>
          </a:p>
          <a:p>
            <a:endParaRPr lang="en-AU" sz="1900" dirty="0"/>
          </a:p>
          <a:p>
            <a:endParaRPr lang="de-AT" sz="1900" dirty="0"/>
          </a:p>
        </p:txBody>
      </p:sp>
    </p:spTree>
    <p:extLst>
      <p:ext uri="{BB962C8B-B14F-4D97-AF65-F5344CB8AC3E}">
        <p14:creationId xmlns:p14="http://schemas.microsoft.com/office/powerpoint/2010/main" val="3761289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5EF2D-E97C-4CB2-84C5-1903B5C0E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hu-HU" dirty="0"/>
              <a:t>Szakmaiság és stílus</a:t>
            </a:r>
            <a:endParaRPr lang="de-AT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EC8F091-A8BB-4281-8C62-84DAED94C3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7" r="26526" b="-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06B3123-1AA8-4FD0-BB32-233330A17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 lnSpcReduction="10000"/>
          </a:bodyPr>
          <a:lstStyle/>
          <a:p>
            <a:r>
              <a:rPr lang="hu-HU" sz="1800" dirty="0"/>
              <a:t>Nem sugalljuk a vádlott bűnösségét következtetésekkel vagy asszociációkkal (például azzal, hogy bűnöző barátokra vagy családtagokra hivatkozunk)                                                                  </a:t>
            </a:r>
            <a:r>
              <a:rPr lang="en-AU" sz="1800" dirty="0"/>
              <a:t> √</a:t>
            </a:r>
          </a:p>
          <a:p>
            <a:r>
              <a:rPr lang="hu-HU" sz="1800" dirty="0"/>
              <a:t>Nem gondoljuk, hogy azzal, hogy a beszámoló végére odaírjuk, hogy „az ügyben egyébként él az ártatlanság vélelme” helyrehoztunk mindent, miközben a beszámolóban végig megsértettük az ártatlanság vélelméhez való jogot    </a:t>
            </a:r>
            <a:r>
              <a:rPr lang="en-AU" sz="1800" dirty="0"/>
              <a:t>                      √</a:t>
            </a:r>
          </a:p>
          <a:p>
            <a:r>
              <a:rPr lang="hu-HU" sz="1800" dirty="0"/>
              <a:t>Megfelelően használjuk a névtelen forrásokat, például nem biztosítunk névtelenséget, amikor nem szükséges és/vagy amikor ez az alapja az ártatlanság vélelmét megsértő „információk” és „idézetek” közlésének                                                                           </a:t>
            </a:r>
            <a:r>
              <a:rPr lang="en-AU" sz="1800" dirty="0"/>
              <a:t> √</a:t>
            </a:r>
          </a:p>
          <a:p>
            <a:r>
              <a:rPr lang="hu-HU" sz="1800" dirty="0"/>
              <a:t>Nincsen előre elkészített negatív idézettárunk        </a:t>
            </a:r>
            <a:r>
              <a:rPr lang="en-AU" sz="1800" dirty="0"/>
              <a:t>                           √</a:t>
            </a:r>
          </a:p>
          <a:p>
            <a:r>
              <a:rPr lang="hu-HU" sz="1800" dirty="0"/>
              <a:t>Nem mutatjuk be az áldozat rokonainak szomorúságát  </a:t>
            </a:r>
            <a:r>
              <a:rPr lang="en-AU" sz="1800" dirty="0"/>
              <a:t>                 √</a:t>
            </a:r>
          </a:p>
          <a:p>
            <a:endParaRPr lang="en-AU" sz="1800" dirty="0"/>
          </a:p>
          <a:p>
            <a:endParaRPr lang="en-AU" sz="2200" dirty="0"/>
          </a:p>
          <a:p>
            <a:endParaRPr lang="de-AT" sz="2200" dirty="0"/>
          </a:p>
        </p:txBody>
      </p:sp>
    </p:spTree>
    <p:extLst>
      <p:ext uri="{BB962C8B-B14F-4D97-AF65-F5344CB8AC3E}">
        <p14:creationId xmlns:p14="http://schemas.microsoft.com/office/powerpoint/2010/main" val="1099058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66A072-6F57-4644-A72B-58BF2602E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hu-HU" dirty="0"/>
              <a:t>Szakmaiság és stílus</a:t>
            </a:r>
            <a:endParaRPr lang="de-AT" dirty="0"/>
          </a:p>
        </p:txBody>
      </p:sp>
      <p:pic>
        <p:nvPicPr>
          <p:cNvPr id="5" name="Grafik 4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E197AE46-CDA8-441A-96A7-D0FDDD00E6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4" r="-2" b="33848"/>
          <a:stretch/>
        </p:blipFill>
        <p:spPr>
          <a:xfrm rot="16200000">
            <a:off x="-1111204" y="1111204"/>
            <a:ext cx="6858000" cy="4635591"/>
          </a:xfrm>
          <a:prstGeom prst="rect">
            <a:avLst/>
          </a:prstGeom>
          <a:effectLst/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9DBC820-6039-48EA-8920-E3319383A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r>
              <a:rPr lang="hu-HU" sz="1800" dirty="0"/>
              <a:t>Nem használunk az áldozat környezetéből származó negatív idézeteket megfelelő ellensúlyozás nélkül </a:t>
            </a:r>
            <a:r>
              <a:rPr lang="en-AU" sz="1800" dirty="0"/>
              <a:t>                                         √</a:t>
            </a:r>
          </a:p>
          <a:p>
            <a:r>
              <a:rPr lang="hu-HU" sz="1800" dirty="0"/>
              <a:t>Nem túlozzuk el a gyanúsított jelentette veszély mértékét        </a:t>
            </a:r>
            <a:r>
              <a:rPr lang="en-AU" sz="1800" dirty="0"/>
              <a:t>      √</a:t>
            </a:r>
          </a:p>
          <a:p>
            <a:r>
              <a:rPr lang="hu-HU" sz="1800" dirty="0"/>
              <a:t>Nem használunk erős metaforákat, hasonlatokat, összevetéseket stb. a gyanúsítottra, például nem nevezzük „horvát </a:t>
            </a:r>
            <a:r>
              <a:rPr lang="hu-HU" sz="1800" dirty="0" err="1"/>
              <a:t>Escobarnak</a:t>
            </a:r>
            <a:r>
              <a:rPr lang="hu-HU" sz="1800" dirty="0"/>
              <a:t>” </a:t>
            </a:r>
            <a:r>
              <a:rPr lang="en-GB" sz="1800" dirty="0"/>
              <a:t> </a:t>
            </a:r>
            <a:r>
              <a:rPr lang="en-AU" sz="1800" dirty="0"/>
              <a:t>√</a:t>
            </a:r>
          </a:p>
          <a:p>
            <a:r>
              <a:rPr lang="hu-HU" sz="1800" dirty="0"/>
              <a:t>A beszámoló nem egyoldalú, például nem csak az ügyész, vagy az áldozat barátainak szemszögét mutatja be </a:t>
            </a:r>
            <a:r>
              <a:rPr lang="en-AU" sz="1800" dirty="0"/>
              <a:t>                                        √</a:t>
            </a:r>
          </a:p>
          <a:p>
            <a:r>
              <a:rPr lang="hu-HU" sz="1800" dirty="0"/>
              <a:t>Nem hangsúlyozzuk a nemzetiséget, a vallási hovatartozást, a nemet, a kultúrát, a migráns státuszt, amikor ennek nincs jelentősége a történet szempontjából                                 </a:t>
            </a:r>
            <a:r>
              <a:rPr lang="en-AU" sz="1800" dirty="0"/>
              <a:t>                √</a:t>
            </a:r>
            <a:endParaRPr lang="en-GB" sz="1800" dirty="0"/>
          </a:p>
          <a:p>
            <a:r>
              <a:rPr lang="hu-HU" sz="1800" dirty="0"/>
              <a:t>Nem engedjük, hogy személyes nézeteink aláássák a beszámoló pontosságát, fair voltát és kiegyensúlyozottságát  </a:t>
            </a:r>
            <a:r>
              <a:rPr lang="en-AU" sz="1800" dirty="0"/>
              <a:t>                            √</a:t>
            </a:r>
          </a:p>
          <a:p>
            <a:endParaRPr lang="de-AT" sz="2400" dirty="0"/>
          </a:p>
          <a:p>
            <a:endParaRPr lang="en-AU" sz="2400" dirty="0"/>
          </a:p>
          <a:p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2278121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D3F1F0-813D-4AED-9851-97BBE3239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Fényképek és videók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983B2F2-FAF4-464A-8CD2-9F8D7CC8D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 fontScale="85000" lnSpcReduction="10000"/>
          </a:bodyPr>
          <a:lstStyle/>
          <a:p>
            <a:endParaRPr lang="en-AU" sz="1300" dirty="0"/>
          </a:p>
          <a:p>
            <a:endParaRPr lang="en-AU" sz="1300" dirty="0"/>
          </a:p>
          <a:p>
            <a:endParaRPr lang="en-AU" sz="1300" dirty="0"/>
          </a:p>
          <a:p>
            <a:endParaRPr lang="en-AU" sz="1300" dirty="0"/>
          </a:p>
          <a:p>
            <a:endParaRPr lang="en-AU" sz="1300" dirty="0"/>
          </a:p>
          <a:p>
            <a:r>
              <a:rPr lang="hu-HU" sz="1900" dirty="0"/>
              <a:t>Nem használunk olyan szimbolikus képeket, amelyek érzelmileg a vádlott ellen hangolnak  </a:t>
            </a:r>
            <a:r>
              <a:rPr lang="en-AU" sz="1900" dirty="0"/>
              <a:t>                                                     </a:t>
            </a:r>
            <a:r>
              <a:rPr lang="hu-HU" sz="1900" dirty="0"/>
              <a:t>                  </a:t>
            </a:r>
            <a:r>
              <a:rPr lang="en-AU" sz="1900" dirty="0"/>
              <a:t>           </a:t>
            </a:r>
            <a:r>
              <a:rPr lang="en-AU" sz="2000" dirty="0"/>
              <a:t>√</a:t>
            </a:r>
            <a:endParaRPr lang="en-AU" sz="1900" dirty="0"/>
          </a:p>
          <a:p>
            <a:r>
              <a:rPr lang="hu-HU" sz="1900" dirty="0"/>
              <a:t>A szimbolikus képeket világosan jelöljük                 </a:t>
            </a:r>
            <a:r>
              <a:rPr lang="en-AU" sz="1900" dirty="0"/>
              <a:t>  </a:t>
            </a:r>
            <a:r>
              <a:rPr lang="hu-HU" sz="1900" dirty="0"/>
              <a:t>              </a:t>
            </a:r>
            <a:r>
              <a:rPr lang="en-AU" sz="1900" dirty="0"/>
              <a:t>                      </a:t>
            </a:r>
            <a:r>
              <a:rPr lang="en-AU" sz="2000" dirty="0"/>
              <a:t>√</a:t>
            </a:r>
            <a:endParaRPr lang="en-AU" sz="1900" dirty="0"/>
          </a:p>
          <a:p>
            <a:r>
              <a:rPr lang="hu-HU" sz="1900" dirty="0"/>
              <a:t>Világosan és </a:t>
            </a:r>
            <a:r>
              <a:rPr lang="hu-HU" sz="1900" dirty="0" err="1"/>
              <a:t>kontextualizálás</a:t>
            </a:r>
            <a:r>
              <a:rPr lang="hu-HU" sz="1900" dirty="0"/>
              <a:t> nélkül jelöljük az archív felvételeket          </a:t>
            </a:r>
            <a:r>
              <a:rPr lang="en-AU" sz="2000" dirty="0"/>
              <a:t>√</a:t>
            </a:r>
            <a:endParaRPr lang="en-AU" sz="1900" dirty="0"/>
          </a:p>
          <a:p>
            <a:r>
              <a:rPr lang="hu-HU" sz="1900" dirty="0"/>
              <a:t>Még ha a gyanúsított jog szerint azonosítható is, nem publikálunk róla olyan képet, amely sértené az ártatlanság vélelmét, például „agresszív” pózban mutatja őt</a:t>
            </a:r>
            <a:r>
              <a:rPr lang="en-AU" sz="1900" dirty="0"/>
              <a:t>                    </a:t>
            </a:r>
            <a:r>
              <a:rPr lang="hu-HU" sz="1900" dirty="0"/>
              <a:t>                                                                    </a:t>
            </a:r>
            <a:r>
              <a:rPr lang="en-AU" sz="1900" dirty="0"/>
              <a:t>      </a:t>
            </a:r>
            <a:r>
              <a:rPr lang="en-AU" sz="2000" dirty="0"/>
              <a:t>√</a:t>
            </a:r>
            <a:endParaRPr lang="en-AU" sz="1900" dirty="0"/>
          </a:p>
          <a:p>
            <a:r>
              <a:rPr lang="hu-HU" sz="1900" dirty="0"/>
              <a:t>A beszámoló nem tartalmaz olyan videót vagy fényképet a gyanúsítottról olyan körülmények között, amelyek a bűnösségére utalnak, például amelyeken bilincsben, rabruhában, börtönben, vagy rabszállítóban van, vagy amelyeken rendőrök kísérik stb.                          </a:t>
            </a:r>
            <a:r>
              <a:rPr lang="en-AU" sz="2000" dirty="0"/>
              <a:t>√</a:t>
            </a:r>
            <a:endParaRPr lang="en-AU" sz="1900" dirty="0"/>
          </a:p>
          <a:p>
            <a:r>
              <a:rPr lang="hu-HU" sz="1900" dirty="0"/>
              <a:t>Nem használunk igazságot követelő tömegről készült felvételeket</a:t>
            </a:r>
            <a:r>
              <a:rPr lang="en-AU" sz="1900" dirty="0"/>
              <a:t>    </a:t>
            </a:r>
            <a:r>
              <a:rPr lang="hu-HU" sz="1900" dirty="0"/>
              <a:t>     </a:t>
            </a:r>
            <a:r>
              <a:rPr lang="en-AU" sz="1900" dirty="0"/>
              <a:t> </a:t>
            </a:r>
            <a:r>
              <a:rPr lang="en-AU" sz="2000" dirty="0"/>
              <a:t>√</a:t>
            </a:r>
            <a:endParaRPr lang="de-AT" sz="1900" dirty="0"/>
          </a:p>
          <a:p>
            <a:endParaRPr lang="en-AU" sz="1300" dirty="0"/>
          </a:p>
          <a:p>
            <a:endParaRPr lang="en-AU" sz="1300" dirty="0"/>
          </a:p>
          <a:p>
            <a:endParaRPr lang="en-AU" sz="1300" dirty="0"/>
          </a:p>
          <a:p>
            <a:endParaRPr lang="en-AU" sz="1300" dirty="0"/>
          </a:p>
          <a:p>
            <a:endParaRPr lang="de-AT" sz="1300" dirty="0"/>
          </a:p>
        </p:txBody>
      </p:sp>
    </p:spTree>
    <p:extLst>
      <p:ext uri="{BB962C8B-B14F-4D97-AF65-F5344CB8AC3E}">
        <p14:creationId xmlns:p14="http://schemas.microsoft.com/office/powerpoint/2010/main" val="4025395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21CDE0D-6917-4BFD-8884-7FDA8F88F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95" y="963877"/>
            <a:ext cx="3775967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A szerkesztőségek függetlensége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8DDF07-317F-414E-8FF9-6CB5DEE9A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endParaRPr lang="en-AU" sz="2200" dirty="0"/>
          </a:p>
          <a:p>
            <a:endParaRPr lang="en-AU" sz="1800" dirty="0"/>
          </a:p>
          <a:p>
            <a:endParaRPr lang="en-AU" sz="1800" dirty="0"/>
          </a:p>
          <a:p>
            <a:endParaRPr lang="en-AU" sz="1800" dirty="0"/>
          </a:p>
          <a:p>
            <a:r>
              <a:rPr lang="hu-HU" sz="1800" dirty="0"/>
              <a:t>Nem engedjük, hogy a marketinggel, kattintásvadászattal vagy bevétellel kapcsolatos megfontolások felülírják a morális és szakmai megfontolásokat a beszámoló készítése során</a:t>
            </a:r>
            <a:r>
              <a:rPr lang="en-AU" sz="1800" dirty="0"/>
              <a:t>               √</a:t>
            </a:r>
          </a:p>
          <a:p>
            <a:r>
              <a:rPr lang="hu-HU" sz="1800" dirty="0"/>
              <a:t>A marketing vagy a hirdetési osztály sem nyíltan sem burkoltan nem befolyásolja, hogyan mutatjuk be a gyanúsítottat</a:t>
            </a:r>
            <a:r>
              <a:rPr lang="en-AU" sz="1800" dirty="0"/>
              <a:t>               √</a:t>
            </a:r>
          </a:p>
          <a:p>
            <a:r>
              <a:rPr lang="hu-HU" sz="1800" dirty="0"/>
              <a:t>Nem befolyásolnak minket külső hirdető ügyfelek                   </a:t>
            </a:r>
            <a:r>
              <a:rPr lang="en-AU" sz="1800" dirty="0"/>
              <a:t>    √</a:t>
            </a:r>
          </a:p>
          <a:p>
            <a:r>
              <a:rPr lang="hu-HU" sz="1800" dirty="0"/>
              <a:t>Nem sértjük meg az ártatlanság vélelmének jogát politikai okokból, például mert szeretnénk bizonyos politikusok, politikai pártok vagy kormányok kegyeibe kerülni, vagy mert ezek nyomást gyakoroltak ránk</a:t>
            </a:r>
            <a:r>
              <a:rPr lang="en-AU" sz="1800" dirty="0"/>
              <a:t>                                     </a:t>
            </a:r>
            <a:r>
              <a:rPr lang="hu-HU" sz="1800" dirty="0"/>
              <a:t>            </a:t>
            </a:r>
            <a:r>
              <a:rPr lang="en-AU" sz="1800" dirty="0"/>
              <a:t>               √</a:t>
            </a:r>
          </a:p>
          <a:p>
            <a:endParaRPr lang="en-AU" sz="2200" dirty="0"/>
          </a:p>
          <a:p>
            <a:endParaRPr lang="en-AU" sz="2200" dirty="0"/>
          </a:p>
          <a:p>
            <a:endParaRPr lang="de-AT" sz="2200" dirty="0"/>
          </a:p>
        </p:txBody>
      </p:sp>
    </p:spTree>
    <p:extLst>
      <p:ext uri="{BB962C8B-B14F-4D97-AF65-F5344CB8AC3E}">
        <p14:creationId xmlns:p14="http://schemas.microsoft.com/office/powerpoint/2010/main" val="3476338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30D774D-BEE4-4696-A09C-2D97BCE65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Ha a gyanúsított muszlim vagy migráns</a:t>
            </a:r>
            <a:r>
              <a:rPr lang="en-AU" dirty="0">
                <a:solidFill>
                  <a:schemeClr val="accent1"/>
                </a:solidFill>
              </a:rPr>
              <a:t>: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91383C-F760-4997-96CD-D1181B3C2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 fontScale="92500" lnSpcReduction="20000"/>
          </a:bodyPr>
          <a:lstStyle/>
          <a:p>
            <a:endParaRPr lang="en-AU" sz="2000" dirty="0"/>
          </a:p>
          <a:p>
            <a:endParaRPr lang="en-AU" sz="2000" dirty="0"/>
          </a:p>
          <a:p>
            <a:endParaRPr lang="en-AU" sz="1800" dirty="0"/>
          </a:p>
          <a:p>
            <a:endParaRPr lang="en-AU" sz="1800" dirty="0"/>
          </a:p>
          <a:p>
            <a:endParaRPr lang="en-AU" sz="1800" dirty="0"/>
          </a:p>
          <a:p>
            <a:endParaRPr lang="en-AU" sz="1800" dirty="0"/>
          </a:p>
          <a:p>
            <a:r>
              <a:rPr lang="hu-HU" sz="1800" dirty="0"/>
              <a:t>Nem hangsúlyozzuk a gyanúsított vallását, ha a történet szempontjából nincs jelentősége</a:t>
            </a:r>
            <a:r>
              <a:rPr lang="en-AU" sz="1800" dirty="0"/>
              <a:t>                                                            √</a:t>
            </a:r>
          </a:p>
          <a:p>
            <a:r>
              <a:rPr lang="hu-HU" sz="1800" dirty="0"/>
              <a:t>Nem hangsúlyozzuk, hogy a gyanúsított migráns, menekült vagy menedékkérő, ha a történet szempontjából nincs jelentősége</a:t>
            </a:r>
            <a:r>
              <a:rPr lang="en-AU" sz="1800" dirty="0"/>
              <a:t>         √</a:t>
            </a:r>
          </a:p>
          <a:p>
            <a:r>
              <a:rPr lang="hu-HU" sz="1800" dirty="0"/>
              <a:t>Kerüljük a túlzott egyszerűsítést és a sztereotípiákat</a:t>
            </a:r>
            <a:r>
              <a:rPr lang="en-AU" sz="1800" dirty="0"/>
              <a:t>      </a:t>
            </a:r>
            <a:r>
              <a:rPr lang="hu-HU" sz="1800" dirty="0"/>
              <a:t>                 </a:t>
            </a:r>
            <a:r>
              <a:rPr lang="en-AU" sz="1800" dirty="0"/>
              <a:t>   √</a:t>
            </a:r>
          </a:p>
          <a:p>
            <a:r>
              <a:rPr lang="hu-HU" sz="1800" dirty="0"/>
              <a:t>Nem használunk az ártatlanság vélelmét aláásó szarkasztikus megfogalmazásokat / célozgatást, például gúnyos hashtag-</a:t>
            </a:r>
            <a:r>
              <a:rPr lang="hu-HU" sz="1800" dirty="0" err="1"/>
              <a:t>et</a:t>
            </a:r>
            <a:r>
              <a:rPr lang="hu-HU" sz="1800" dirty="0"/>
              <a:t>: „(újabb) #</a:t>
            </a:r>
            <a:r>
              <a:rPr lang="hu-HU" sz="1800" dirty="0" err="1"/>
              <a:t>ElszigeteltEset</a:t>
            </a:r>
            <a:r>
              <a:rPr lang="hu-HU" sz="1800" dirty="0"/>
              <a:t>” a muszlimok és migránsok által elkövetett sorozatos bűncselekmények illusztrálására, vagy az „</a:t>
            </a:r>
            <a:r>
              <a:rPr lang="hu-HU" sz="1800" dirty="0" err="1"/>
              <a:t>Abszurdisztán</a:t>
            </a:r>
            <a:r>
              <a:rPr lang="hu-HU" sz="1800" dirty="0"/>
              <a:t>” kifejezést egy olyan város bemutatására, ahol a riporter/hírportál szerint a muszlim gyanúsítottakkal jobban bánnak, mint a „hazaiakkal”                                                                                               </a:t>
            </a:r>
            <a:r>
              <a:rPr lang="en-AU" sz="1800" dirty="0"/>
              <a:t>√</a:t>
            </a:r>
          </a:p>
          <a:p>
            <a:endParaRPr lang="en-AU" sz="1800" dirty="0">
              <a:solidFill>
                <a:srgbClr val="000000"/>
              </a:solidFill>
            </a:endParaRPr>
          </a:p>
          <a:p>
            <a:endParaRPr lang="en-AU" sz="1800" dirty="0">
              <a:solidFill>
                <a:srgbClr val="000000"/>
              </a:solidFill>
            </a:endParaRPr>
          </a:p>
          <a:p>
            <a:endParaRPr lang="en-AU" sz="1800" dirty="0"/>
          </a:p>
          <a:p>
            <a:endParaRPr lang="en-AU" sz="2000" dirty="0"/>
          </a:p>
          <a:p>
            <a:endParaRPr lang="en-AU" sz="2000" dirty="0"/>
          </a:p>
          <a:p>
            <a:endParaRPr lang="de-AT" sz="2000" dirty="0"/>
          </a:p>
        </p:txBody>
      </p:sp>
    </p:spTree>
    <p:extLst>
      <p:ext uri="{BB962C8B-B14F-4D97-AF65-F5344CB8AC3E}">
        <p14:creationId xmlns:p14="http://schemas.microsoft.com/office/powerpoint/2010/main" val="1043037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AD1D728-8BA0-4E3D-9A86-9C92534CA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Ha a gyanúsított muszlim vagy migráns</a:t>
            </a:r>
            <a:r>
              <a:rPr lang="en-AU" dirty="0">
                <a:solidFill>
                  <a:schemeClr val="accent1"/>
                </a:solidFill>
              </a:rPr>
              <a:t>: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B7C2E84-A6BF-4132-BD0E-FD2BEA2D0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endParaRPr lang="en-AU" sz="1800" dirty="0"/>
          </a:p>
          <a:p>
            <a:r>
              <a:rPr lang="hu-HU" sz="1800" dirty="0">
                <a:solidFill>
                  <a:srgbClr val="000000"/>
                </a:solidFill>
              </a:rPr>
              <a:t>Nem használunk pejoratív kifejezéseket, például „brutális”, „fékevesztett”, „őrjöngő” stb. vagy olyan negatív értelmű szavakat, mint „</a:t>
            </a:r>
            <a:r>
              <a:rPr lang="hu-HU" sz="1800" dirty="0" err="1">
                <a:solidFill>
                  <a:srgbClr val="000000"/>
                </a:solidFill>
              </a:rPr>
              <a:t>dzsihádista</a:t>
            </a:r>
            <a:r>
              <a:rPr lang="hu-HU" sz="1800" dirty="0">
                <a:solidFill>
                  <a:srgbClr val="000000"/>
                </a:solidFill>
              </a:rPr>
              <a:t>”, vagy olyan erős kifejezéseket mint „mocsok”, vagy „söpredék”, amelyek a bűnösségre utalnak</a:t>
            </a:r>
            <a:r>
              <a:rPr lang="en-AU" sz="1800" dirty="0">
                <a:solidFill>
                  <a:srgbClr val="000000"/>
                </a:solidFill>
              </a:rPr>
              <a:t>        </a:t>
            </a:r>
            <a:r>
              <a:rPr lang="en-AU" sz="1800" dirty="0"/>
              <a:t>√</a:t>
            </a:r>
            <a:r>
              <a:rPr lang="en-AU" sz="1800" dirty="0">
                <a:solidFill>
                  <a:srgbClr val="000000"/>
                </a:solidFill>
              </a:rPr>
              <a:t>                     </a:t>
            </a:r>
          </a:p>
          <a:p>
            <a:r>
              <a:rPr lang="hu-HU" sz="1800" dirty="0"/>
              <a:t>Beszámolónk nem része egy külföldi / muszlim / menekült gyanúsítottakat bemutató sorozatnak, amely azt sugallja, hogy csak / elsősorban ők követnek el bűncselekményeket         </a:t>
            </a:r>
            <a:r>
              <a:rPr lang="en-AU" sz="1800" dirty="0"/>
              <a:t>        √ </a:t>
            </a:r>
          </a:p>
          <a:p>
            <a:r>
              <a:rPr lang="hu-HU" sz="1800" dirty="0"/>
              <a:t>Nem közlünk olyan negatív információkat, amelyek tüzelnék az előítéleteket, például nem utalunk a gyanúsított olyan családtagjaira, akik állami támogatásban részesülnek, sok gyermekük van, vagy szociális bérlakásban élnek</a:t>
            </a:r>
            <a:r>
              <a:rPr lang="en-AU" sz="1800" dirty="0"/>
              <a:t>                        √</a:t>
            </a:r>
          </a:p>
          <a:p>
            <a:r>
              <a:rPr lang="hu-HU" sz="1800" dirty="0"/>
              <a:t>Nem beszélünk képletesen és nem stigmatizálunk, például nem használjuk az „állami segélyen élő munkanélküli migráns” kifejezést                                                                                             </a:t>
            </a:r>
            <a:r>
              <a:rPr lang="en-AU" sz="1800" dirty="0"/>
              <a:t>√</a:t>
            </a:r>
            <a:endParaRPr lang="en-GB" sz="1800" dirty="0"/>
          </a:p>
          <a:p>
            <a:r>
              <a:rPr lang="hu-HU" sz="1800" dirty="0"/>
              <a:t>Nem használunk címként rávezető kérdéseket, mint például „Miért nem emelnek vádat gyilkosságért…?</a:t>
            </a:r>
            <a:r>
              <a:rPr lang="en-GB" sz="1800" dirty="0"/>
              <a:t> </a:t>
            </a:r>
            <a:r>
              <a:rPr lang="hu-HU" sz="1800" dirty="0"/>
              <a:t>                                </a:t>
            </a:r>
            <a:r>
              <a:rPr lang="en-AU" sz="1800" dirty="0"/>
              <a:t>√</a:t>
            </a:r>
          </a:p>
          <a:p>
            <a:pPr marL="0" indent="0">
              <a:buNone/>
            </a:pPr>
            <a:endParaRPr lang="en-GB" sz="1800" dirty="0"/>
          </a:p>
          <a:p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6572205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C6440D-EE2C-419E-9E46-79972F10A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Magánélethez való jog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7B0028E-CA16-426B-934F-0C2E79C6D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hu-HU" sz="1800" dirty="0"/>
              <a:t>Nem közöljük a gyanúsított teljes nevét, vagy annak egy részét, ha az normába vagy jogszabályba ütközik                    </a:t>
            </a:r>
            <a:r>
              <a:rPr lang="en-AU" sz="1800" dirty="0"/>
              <a:t>                   √</a:t>
            </a:r>
          </a:p>
          <a:p>
            <a:r>
              <a:rPr lang="hu-HU" sz="1800" dirty="0"/>
              <a:t>Nem közlünk semmilyen fényképet az áldozatról      </a:t>
            </a:r>
            <a:r>
              <a:rPr lang="en-AU" sz="1800" dirty="0"/>
              <a:t>                    √</a:t>
            </a:r>
          </a:p>
          <a:p>
            <a:r>
              <a:rPr lang="hu-HU" sz="1800" dirty="0"/>
              <a:t>Ha a gyanúsított személyazonossága jogszabály szerint nem hozható nyilvánosságra, akkor nem közlünk a gyanúsítottról olyan fényképet / felvételt, amely alapján beazonosítható, még akkor sem, ha a beszámolóban egyébként nem nevezzük meg</a:t>
            </a:r>
            <a:r>
              <a:rPr lang="en-AU" sz="1800" dirty="0"/>
              <a:t>  √</a:t>
            </a:r>
          </a:p>
          <a:p>
            <a:pPr marL="0" indent="0">
              <a:buNone/>
            </a:pPr>
            <a:endParaRPr lang="en-AU" sz="1800" dirty="0"/>
          </a:p>
          <a:p>
            <a:endParaRPr lang="en-AU" sz="2400" dirty="0"/>
          </a:p>
          <a:p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1916625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51E4DD-4358-4DFA-A8BE-510784E56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Kinek szól ez az útmutató</a:t>
            </a:r>
            <a:r>
              <a:rPr lang="en-AU" dirty="0">
                <a:solidFill>
                  <a:schemeClr val="accent1"/>
                </a:solidFill>
              </a:rPr>
              <a:t>?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1B9A144-C87E-4BB6-A05D-D4984A564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hu-HU" sz="2400" dirty="0"/>
              <a:t>Büntetőügyek gyanúsítottjaival foglalkozó médiumok újságíróinak</a:t>
            </a:r>
            <a:r>
              <a:rPr lang="en-AU" sz="2400" dirty="0"/>
              <a:t>.</a:t>
            </a:r>
          </a:p>
          <a:p>
            <a:r>
              <a:rPr lang="hu-HU" sz="2400" dirty="0"/>
              <a:t>Információs kampányokban résztvevő tisztviselőknek</a:t>
            </a:r>
            <a:r>
              <a:rPr lang="en-AU" sz="2400" dirty="0"/>
              <a:t>.</a:t>
            </a:r>
          </a:p>
          <a:p>
            <a:r>
              <a:rPr lang="hu-HU" sz="2400" dirty="0"/>
              <a:t>A nyilvános kommunikációban résztvevő más személyeknek és szervezeteknek</a:t>
            </a:r>
            <a:r>
              <a:rPr lang="en-AU" sz="2400" dirty="0"/>
              <a:t>.</a:t>
            </a:r>
          </a:p>
          <a:p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25635843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AAE66A-DACB-44EE-B0FE-6A627BB56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AU" dirty="0" err="1">
                <a:solidFill>
                  <a:schemeClr val="accent1"/>
                </a:solidFill>
              </a:rPr>
              <a:t>Politi</a:t>
            </a:r>
            <a:r>
              <a:rPr lang="hu-HU" dirty="0" err="1">
                <a:solidFill>
                  <a:schemeClr val="accent1"/>
                </a:solidFill>
              </a:rPr>
              <a:t>kai</a:t>
            </a:r>
            <a:r>
              <a:rPr lang="hu-HU" dirty="0">
                <a:solidFill>
                  <a:schemeClr val="accent1"/>
                </a:solidFill>
              </a:rPr>
              <a:t> és pénzügyi függetlenség - emlékeztetető</a:t>
            </a:r>
            <a:r>
              <a:rPr lang="en-AU" dirty="0">
                <a:solidFill>
                  <a:schemeClr val="accent1"/>
                </a:solidFill>
              </a:rPr>
              <a:t> </a:t>
            </a:r>
            <a:r>
              <a:rPr lang="en-AU" i="1" dirty="0">
                <a:solidFill>
                  <a:schemeClr val="accent1"/>
                </a:solidFill>
              </a:rPr>
              <a:t>(</a:t>
            </a:r>
            <a:r>
              <a:rPr lang="hu-HU" i="1" dirty="0">
                <a:solidFill>
                  <a:schemeClr val="accent1"/>
                </a:solidFill>
              </a:rPr>
              <a:t>osztrák médiatanács</a:t>
            </a:r>
            <a:r>
              <a:rPr lang="en-AU" i="1" dirty="0">
                <a:solidFill>
                  <a:schemeClr val="accent1"/>
                </a:solidFill>
              </a:rPr>
              <a:t>)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21B59A-466E-4933-842F-46D7E787B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de-DE" sz="1600" dirty="0"/>
              <a:t>4.1. „</a:t>
            </a:r>
            <a:r>
              <a:rPr lang="hu-HU" sz="1600" dirty="0"/>
              <a:t>Elfogadhatatlan bármely külső fél ráhatása egy beszámoló tartalmára vagy formájára</a:t>
            </a:r>
            <a:r>
              <a:rPr lang="de-DE" sz="1600" dirty="0"/>
              <a:t>."</a:t>
            </a:r>
          </a:p>
          <a:p>
            <a:r>
              <a:rPr lang="de-DE" sz="1600" dirty="0"/>
              <a:t>4.2. „</a:t>
            </a:r>
            <a:r>
              <a:rPr lang="hu-HU" sz="1600" dirty="0"/>
              <a:t>Elfogadhatatlan befolyásolási kísérletnek számít nem csak a közvetlen ráhatás vagy nyomásgyakorlás, hanem közvetlen szakmai tevékenységen túlmutató személyes előnyök biztosítása is.</a:t>
            </a:r>
            <a:r>
              <a:rPr lang="de-DE" sz="1600" dirty="0"/>
              <a:t> "</a:t>
            </a:r>
          </a:p>
          <a:p>
            <a:r>
              <a:rPr lang="de-DE" sz="1600" dirty="0"/>
              <a:t>4.3. „</a:t>
            </a:r>
            <a:r>
              <a:rPr lang="hu-HU" sz="1600" dirty="0"/>
              <a:t>Mindenki, aki újságírói tevékenységével kapcsolatban olyan ajándékot, vagy bármilyen más személyes előnyt fogad el, amely befolyásolhatja beszámolóját, megsérti az újságírói etikát</a:t>
            </a:r>
            <a:r>
              <a:rPr lang="de-DE" sz="1600" dirty="0"/>
              <a:t>."</a:t>
            </a:r>
          </a:p>
          <a:p>
            <a:r>
              <a:rPr lang="de-DE" sz="1600" dirty="0"/>
              <a:t>4.4. „</a:t>
            </a:r>
            <a:r>
              <a:rPr lang="hu-HU" sz="1600" dirty="0"/>
              <a:t>A médiaplatform gazdasági érdekei semmilyen módon nem befolyásolhatják a szerkesztőségi tartalmakat, nem vezethetnek pontatlanságokhoz, vagy lényeges információk elhallgatásához</a:t>
            </a:r>
            <a:r>
              <a:rPr lang="de-DE" sz="1600" dirty="0"/>
              <a:t>."</a:t>
            </a:r>
          </a:p>
          <a:p>
            <a:endParaRPr lang="de-AT" sz="2200" dirty="0"/>
          </a:p>
        </p:txBody>
      </p:sp>
    </p:spTree>
    <p:extLst>
      <p:ext uri="{BB962C8B-B14F-4D97-AF65-F5344CB8AC3E}">
        <p14:creationId xmlns:p14="http://schemas.microsoft.com/office/powerpoint/2010/main" val="40551843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4E19EF-F294-4667-B212-F04048DF9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sz="3400" dirty="0">
                <a:solidFill>
                  <a:schemeClr val="accent1"/>
                </a:solidFill>
              </a:rPr>
              <a:t>Jó példa</a:t>
            </a:r>
            <a:endParaRPr lang="de-AT" sz="3400" dirty="0">
              <a:solidFill>
                <a:schemeClr val="accent1"/>
              </a:solidFill>
            </a:endParaRPr>
          </a:p>
        </p:txBody>
      </p:sp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C5BA46-6C88-4DBD-97E2-E28AB759E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en-GB" sz="2400" dirty="0"/>
              <a:t>“</a:t>
            </a:r>
            <a:r>
              <a:rPr lang="hu-HU" sz="2400" dirty="0"/>
              <a:t>A kettős gyilkosság gyanúsítottjának kihallgatása még mindig tart</a:t>
            </a:r>
            <a:r>
              <a:rPr lang="en-GB" sz="2400" dirty="0"/>
              <a:t>” (</a:t>
            </a:r>
            <a:r>
              <a:rPr lang="hu-HU" sz="2400" dirty="0"/>
              <a:t>máltai média</a:t>
            </a:r>
            <a:r>
              <a:rPr lang="en-GB" sz="2400" dirty="0"/>
              <a:t>)</a:t>
            </a:r>
          </a:p>
          <a:p>
            <a:endParaRPr lang="en-GB" sz="2400" dirty="0"/>
          </a:p>
          <a:p>
            <a:pPr lvl="1"/>
            <a:r>
              <a:rPr lang="hu-HU" sz="1600" dirty="0"/>
              <a:t>Nem állítják be a gyanút tényként</a:t>
            </a:r>
            <a:r>
              <a:rPr lang="en-GB" sz="1600" dirty="0"/>
              <a:t>; </a:t>
            </a:r>
            <a:r>
              <a:rPr lang="hu-HU" sz="1600" dirty="0"/>
              <a:t>a gyanúsított szót használják</a:t>
            </a:r>
            <a:endParaRPr lang="en-GB" sz="1600" dirty="0"/>
          </a:p>
          <a:p>
            <a:pPr lvl="1"/>
            <a:r>
              <a:rPr lang="hu-HU" sz="1600" dirty="0"/>
              <a:t>Nincs külföldi állampolgárságra vagy vallásra történő utalás</a:t>
            </a:r>
            <a:endParaRPr lang="en-GB" sz="1600" dirty="0"/>
          </a:p>
          <a:p>
            <a:pPr lvl="1"/>
            <a:r>
              <a:rPr lang="hu-HU" sz="1600" dirty="0"/>
              <a:t>Világos, tényszerű állítás, célozgatás nélkül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16480817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4E19EF-F294-4667-B212-F04048DF9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sz="3400" dirty="0">
                <a:solidFill>
                  <a:schemeClr val="accent1"/>
                </a:solidFill>
              </a:rPr>
              <a:t>Jó példa</a:t>
            </a:r>
            <a:endParaRPr lang="de-AT" sz="3400" dirty="0">
              <a:solidFill>
                <a:schemeClr val="accent1"/>
              </a:solidFill>
            </a:endParaRPr>
          </a:p>
        </p:txBody>
      </p:sp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C5BA46-6C88-4DBD-97E2-E28AB759E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hu-HU" sz="2400" dirty="0"/>
              <a:t>Az akció az Iszlám Állam állítólagos támogatói veszi célba 11 német városban; 6 személyről feltételezhető, hogy nemzetbiztonságot veszélyeztető erőszakos cselekedetre készült</a:t>
            </a:r>
            <a:r>
              <a:rPr lang="de-DE" sz="2400" dirty="0"/>
              <a:t> (</a:t>
            </a:r>
            <a:r>
              <a:rPr lang="hu-HU" sz="2400" dirty="0"/>
              <a:t>osztrák média</a:t>
            </a:r>
            <a:r>
              <a:rPr lang="de-DE" sz="2400" dirty="0"/>
              <a:t>)  </a:t>
            </a:r>
          </a:p>
          <a:p>
            <a:pPr marL="0" indent="0">
              <a:buNone/>
            </a:pPr>
            <a:endParaRPr lang="de-DE" sz="2400" dirty="0"/>
          </a:p>
          <a:p>
            <a:pPr lvl="1"/>
            <a:r>
              <a:rPr lang="hu-HU" sz="1600" dirty="0"/>
              <a:t>Nincs külföldi állampolgárságra vagy vallásra történő utalás</a:t>
            </a:r>
            <a:endParaRPr lang="en-GB" sz="1600" dirty="0"/>
          </a:p>
          <a:p>
            <a:pPr lvl="1"/>
            <a:r>
              <a:rPr lang="hu-HU" sz="1600" dirty="0"/>
              <a:t>Az „állítólagos” szó használata gyanúra utal, nem tényt közöl</a:t>
            </a:r>
            <a:endParaRPr lang="en-GB" sz="1600" dirty="0"/>
          </a:p>
          <a:p>
            <a:pPr lvl="1"/>
            <a:r>
              <a:rPr lang="hu-HU" sz="1600" dirty="0"/>
              <a:t>Világos, tényszerű állítás, célozgatás nélkül</a:t>
            </a:r>
            <a:endParaRPr lang="de-AT" sz="1600" dirty="0"/>
          </a:p>
          <a:p>
            <a:pPr lvl="1"/>
            <a:r>
              <a:rPr lang="hu-HU" sz="1600" dirty="0"/>
              <a:t>A „feltételezhető” szó használata hangsúlyozza, hogy vádról van szó, nem pedig tényekről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9857652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4E19EF-F294-4667-B212-F04048DF9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sz="3400" dirty="0">
                <a:solidFill>
                  <a:schemeClr val="accent1"/>
                </a:solidFill>
              </a:rPr>
              <a:t>Jó példa</a:t>
            </a:r>
            <a:endParaRPr lang="de-AT" sz="3400" dirty="0">
              <a:solidFill>
                <a:schemeClr val="accent1"/>
              </a:solidFill>
            </a:endParaRPr>
          </a:p>
        </p:txBody>
      </p:sp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C5BA46-6C88-4DBD-97E2-E28AB759E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 lvl="1"/>
            <a:r>
              <a:rPr lang="fr-FR" dirty="0"/>
              <a:t>Carcassone: </a:t>
            </a:r>
            <a:r>
              <a:rPr lang="hu-HU" dirty="0"/>
              <a:t>A 11 gyanúsított közül kettőt szabadon bocsátottak</a:t>
            </a:r>
            <a:r>
              <a:rPr lang="fr-FR" dirty="0"/>
              <a:t> (</a:t>
            </a:r>
            <a:r>
              <a:rPr lang="hu-HU" dirty="0"/>
              <a:t>francia</a:t>
            </a:r>
            <a:r>
              <a:rPr lang="fr-FR" dirty="0"/>
              <a:t>) </a:t>
            </a:r>
          </a:p>
          <a:p>
            <a:pPr marL="457200" lvl="1" indent="0">
              <a:buNone/>
            </a:pPr>
            <a:endParaRPr lang="fr-FR" dirty="0"/>
          </a:p>
          <a:p>
            <a:pPr lvl="1"/>
            <a:r>
              <a:rPr lang="hu-HU" sz="1600" dirty="0"/>
              <a:t>Nincs külföldi állampolgárságra vagy vallásra történő utalás</a:t>
            </a:r>
            <a:endParaRPr lang="en-GB" sz="1600" dirty="0"/>
          </a:p>
          <a:p>
            <a:pPr lvl="1"/>
            <a:r>
              <a:rPr lang="hu-HU" sz="1600" dirty="0"/>
              <a:t>Az „gyanúsított” szó használata gyanúra utal, nem tényt közöl</a:t>
            </a:r>
            <a:endParaRPr lang="en-GB" sz="1600" dirty="0"/>
          </a:p>
          <a:p>
            <a:pPr lvl="1"/>
            <a:r>
              <a:rPr lang="hu-HU" sz="1600" dirty="0"/>
              <a:t>Világos, tényszerű állítás, célozgatás nélkül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27432426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9411AA-444E-41A0-9E49-04D8E7A16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400" dirty="0"/>
              <a:t>Rossz példák</a:t>
            </a:r>
            <a:endParaRPr lang="de-AT" sz="3400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CA388C48-5C1D-48CA-95BE-FBA3A42627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784796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94530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EEAC47-041B-4DF0-A70F-AAF8C67F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rgbClr val="FFFFFF"/>
                </a:solidFill>
              </a:rPr>
              <a:t>Rossz példák</a:t>
            </a:r>
            <a:endParaRPr lang="de-AT" dirty="0">
              <a:solidFill>
                <a:srgbClr val="FFFFFF"/>
              </a:solidFill>
            </a:endParaRPr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3192AD3C-1FE4-492D-B6AA-2767AB7A75E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3755319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53027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CE1822-1FB9-42AF-A036-08F04A354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" y="365125"/>
            <a:ext cx="10520702" cy="1325563"/>
          </a:xfrm>
        </p:spPr>
        <p:txBody>
          <a:bodyPr>
            <a:normAutofit/>
          </a:bodyPr>
          <a:lstStyle/>
          <a:p>
            <a:r>
              <a:rPr lang="hu-HU" dirty="0"/>
              <a:t>Rossz példák</a:t>
            </a:r>
            <a:endParaRPr lang="de-AT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15013488-ECCE-4F71-9A4E-2761338496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621838"/>
              </p:ext>
            </p:extLst>
          </p:nvPr>
        </p:nvGraphicFramePr>
        <p:xfrm>
          <a:off x="838200" y="2022475"/>
          <a:ext cx="10515600" cy="415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56133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4AF0F6-EC18-43FC-A692-F523E0EC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Rossz példák</a:t>
            </a:r>
            <a:endParaRPr lang="de-AT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CCAFBA58-204E-4999-B221-54D46D5A32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563410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20149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43C71E-F863-4391-B494-71745038E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Rossz példák</a:t>
            </a:r>
            <a:endParaRPr lang="de-AT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1D86B8B4-2845-41BC-BE5D-7017190DFE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6090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88541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F761FD-67B5-4FC2-B2F9-A74DE90B3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hu-HU" dirty="0"/>
              <a:t>Rossz példák</a:t>
            </a:r>
            <a:endParaRPr lang="de-AT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6BF6564C-A319-4CD5-B7C6-A8FB1ADCCF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92168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802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2692C06-9A26-4A8A-B1FB-5B28BA11FA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1" r="18764" b="-2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28E5D9D-47D2-434A-9E31-182812F93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rgbClr val="000000"/>
                </a:solidFill>
              </a:rPr>
              <a:t>Miért hasznos ez az útmutató</a:t>
            </a:r>
            <a:r>
              <a:rPr lang="en-AU" dirty="0">
                <a:solidFill>
                  <a:srgbClr val="000000"/>
                </a:solidFill>
              </a:rPr>
              <a:t>?</a:t>
            </a: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D11B34-DB02-445F-B750-E5423FEA4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r>
              <a:rPr lang="hu-HU" sz="1600" dirty="0">
                <a:solidFill>
                  <a:srgbClr val="000000"/>
                </a:solidFill>
              </a:rPr>
              <a:t>Bővíti az újságírók ártatlanság vélelmével kapcsolatos ismereteit</a:t>
            </a:r>
            <a:r>
              <a:rPr lang="en-AU" sz="1600" dirty="0">
                <a:solidFill>
                  <a:srgbClr val="000000"/>
                </a:solidFill>
              </a:rPr>
              <a:t>.</a:t>
            </a:r>
          </a:p>
          <a:p>
            <a:r>
              <a:rPr lang="hu-HU" sz="1600" dirty="0">
                <a:solidFill>
                  <a:srgbClr val="000000"/>
                </a:solidFill>
              </a:rPr>
              <a:t>Azonosítja a jó és rossz gyakorlatokat</a:t>
            </a:r>
            <a:r>
              <a:rPr lang="en-AU" sz="1600" dirty="0">
                <a:solidFill>
                  <a:srgbClr val="000000"/>
                </a:solidFill>
              </a:rPr>
              <a:t>. </a:t>
            </a:r>
          </a:p>
          <a:p>
            <a:r>
              <a:rPr lang="hu-HU" sz="1600" dirty="0">
                <a:solidFill>
                  <a:srgbClr val="000000"/>
                </a:solidFill>
              </a:rPr>
              <a:t>Támpontokat ad a vádlottak bemutatásában</a:t>
            </a:r>
            <a:r>
              <a:rPr lang="en-AU" sz="1600" dirty="0">
                <a:solidFill>
                  <a:srgbClr val="000000"/>
                </a:solidFill>
              </a:rPr>
              <a:t>.</a:t>
            </a:r>
          </a:p>
          <a:p>
            <a:r>
              <a:rPr lang="hu-HU" sz="1600" dirty="0">
                <a:solidFill>
                  <a:srgbClr val="000000"/>
                </a:solidFill>
              </a:rPr>
              <a:t>Felhívja az újságírók figyelmét, milyen fontos, hogy hogyan mutatják be a vádlottakat</a:t>
            </a:r>
            <a:r>
              <a:rPr lang="en-AU" sz="1600" dirty="0">
                <a:solidFill>
                  <a:srgbClr val="000000"/>
                </a:solidFill>
              </a:rPr>
              <a:t>. </a:t>
            </a:r>
          </a:p>
          <a:p>
            <a:r>
              <a:rPr lang="hu-HU" sz="1600" dirty="0">
                <a:solidFill>
                  <a:srgbClr val="000000"/>
                </a:solidFill>
              </a:rPr>
              <a:t>Segít az újságíróknak és médiamunkásoknak felmérni a közérdeklődés kielégítésének alapelve és az emberi jogok tiszteletben tartása között fennálló erkölcsi dilemmákat</a:t>
            </a:r>
            <a:r>
              <a:rPr lang="en-AU" sz="1600" dirty="0">
                <a:solidFill>
                  <a:srgbClr val="000000"/>
                </a:solidFill>
              </a:rPr>
              <a:t>.</a:t>
            </a:r>
            <a:endParaRPr lang="de-A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746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6080CB-B9A5-4385-B011-CDE96B8C2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hu-HU" dirty="0"/>
              <a:t>Rossz példák</a:t>
            </a:r>
            <a:endParaRPr lang="de-AT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87E3ED8D-8EDF-4CFF-8F03-BE0B69F16D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44443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6400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F761FD-67B5-4FC2-B2F9-A74DE90B3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hu-HU" dirty="0"/>
              <a:t>Rossz példa</a:t>
            </a:r>
            <a:endParaRPr lang="de-AT" dirty="0"/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6BF6564C-A319-4CD5-B7C6-A8FB1ADCCF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31939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21511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F1FF9E-0619-4DB0-869B-2CF002063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27026"/>
            <a:ext cx="3290887" cy="2287588"/>
          </a:xfrm>
        </p:spPr>
        <p:txBody>
          <a:bodyPr anchor="ctr">
            <a:normAutofit/>
          </a:bodyPr>
          <a:lstStyle/>
          <a:p>
            <a:r>
              <a:rPr lang="hu-HU" sz="3600" dirty="0"/>
              <a:t>Lépcsőfokok</a:t>
            </a:r>
            <a:endParaRPr lang="de-AT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63CD17-8973-40FE-B92C-E6E241E54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27026"/>
            <a:ext cx="7485413" cy="2287587"/>
          </a:xfrm>
        </p:spPr>
        <p:txBody>
          <a:bodyPr anchor="ctr">
            <a:noAutofit/>
          </a:bodyPr>
          <a:lstStyle/>
          <a:p>
            <a:pPr lvl="1"/>
            <a:r>
              <a:rPr lang="hu-HU" sz="1600" dirty="0"/>
              <a:t>Önszabályozás</a:t>
            </a:r>
            <a:endParaRPr lang="en-GB" sz="1600" dirty="0"/>
          </a:p>
          <a:p>
            <a:pPr lvl="1"/>
            <a:r>
              <a:rPr lang="hu-HU" sz="1600" dirty="0"/>
              <a:t>Példaképek</a:t>
            </a:r>
            <a:endParaRPr lang="en-GB" sz="1600" dirty="0"/>
          </a:p>
          <a:p>
            <a:pPr lvl="1"/>
            <a:r>
              <a:rPr lang="hu-HU" sz="1600" dirty="0"/>
              <a:t>Világos, a mindennapi gyakorlatban érvényesülő etikai alapelvek, amelyek konkrétan említik az ártatlanság vélelmét</a:t>
            </a:r>
            <a:endParaRPr lang="en-GB" sz="1600" dirty="0"/>
          </a:p>
          <a:p>
            <a:pPr lvl="1"/>
            <a:r>
              <a:rPr lang="hu-HU" sz="1600" dirty="0"/>
              <a:t>A médiatanács fennhatóságának elismerése</a:t>
            </a:r>
            <a:endParaRPr lang="en-GB" sz="1600" dirty="0"/>
          </a:p>
          <a:p>
            <a:pPr lvl="1"/>
            <a:r>
              <a:rPr lang="hu-HU" sz="1600" dirty="0"/>
              <a:t>A médiatanácsok függetlensége</a:t>
            </a:r>
            <a:endParaRPr lang="en-GB" sz="1600" dirty="0"/>
          </a:p>
          <a:p>
            <a:pPr lvl="1"/>
            <a:r>
              <a:rPr lang="hu-HU" sz="1600" dirty="0"/>
              <a:t>A műsorszórást felügyelő hatóságok függetlensége</a:t>
            </a:r>
            <a:endParaRPr lang="en-GB" sz="1600" dirty="0"/>
          </a:p>
          <a:p>
            <a:pPr lvl="1"/>
            <a:r>
              <a:rPr lang="hu-HU" sz="1600" dirty="0"/>
              <a:t>A sajtószabadság légkörének táplálása</a:t>
            </a:r>
            <a:endParaRPr lang="en-GB" sz="1600" dirty="0"/>
          </a:p>
          <a:p>
            <a:pPr lvl="1"/>
            <a:r>
              <a:rPr lang="hu-HU" sz="1600" dirty="0"/>
              <a:t>Megfelelő szervezeti / munkafeltételek</a:t>
            </a:r>
            <a:endParaRPr lang="en-GB" sz="1600" dirty="0"/>
          </a:p>
          <a:p>
            <a:pPr lvl="1"/>
            <a:r>
              <a:rPr lang="hu-HU" sz="1600" dirty="0"/>
              <a:t>Képzés</a:t>
            </a:r>
            <a:endParaRPr lang="de-AT" sz="160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9C6ECE6-7D6D-4C07-B410-D26C9C25F0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9" b="38981"/>
          <a:stretch/>
        </p:blipFill>
        <p:spPr>
          <a:xfrm>
            <a:off x="-9168" y="2763151"/>
            <a:ext cx="12201168" cy="4093262"/>
          </a:xfrm>
          <a:custGeom>
            <a:avLst/>
            <a:gdLst>
              <a:gd name="connsiteX0" fmla="*/ 12201168 w 12201168"/>
              <a:gd name="connsiteY0" fmla="*/ 0 h 4093262"/>
              <a:gd name="connsiteX1" fmla="*/ 12201168 w 12201168"/>
              <a:gd name="connsiteY1" fmla="*/ 4093262 h 4093262"/>
              <a:gd name="connsiteX2" fmla="*/ 0 w 12201168"/>
              <a:gd name="connsiteY2" fmla="*/ 4093262 h 4093262"/>
              <a:gd name="connsiteX3" fmla="*/ 0 w 12201168"/>
              <a:gd name="connsiteY3" fmla="*/ 49771 h 4093262"/>
              <a:gd name="connsiteX4" fmla="*/ 344880 w 12201168"/>
              <a:gd name="connsiteY4" fmla="*/ 64399 h 4093262"/>
              <a:gd name="connsiteX5" fmla="*/ 9469555 w 12201168"/>
              <a:gd name="connsiteY5" fmla="*/ 167599 h 4093262"/>
              <a:gd name="connsiteX6" fmla="*/ 11750723 w 12201168"/>
              <a:gd name="connsiteY6" fmla="*/ 7961 h 4093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168" h="4093262">
                <a:moveTo>
                  <a:pt x="12201168" y="0"/>
                </a:moveTo>
                <a:lnTo>
                  <a:pt x="12201168" y="4093262"/>
                </a:lnTo>
                <a:lnTo>
                  <a:pt x="0" y="4093262"/>
                </a:lnTo>
                <a:lnTo>
                  <a:pt x="0" y="49771"/>
                </a:lnTo>
                <a:lnTo>
                  <a:pt x="344880" y="64399"/>
                </a:lnTo>
                <a:cubicBezTo>
                  <a:pt x="3386438" y="213466"/>
                  <a:pt x="6427997" y="534535"/>
                  <a:pt x="9469555" y="167599"/>
                </a:cubicBezTo>
                <a:cubicBezTo>
                  <a:pt x="10229945" y="75865"/>
                  <a:pt x="10990334" y="27132"/>
                  <a:pt x="11750723" y="796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55535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22DA8C6-D31B-45C1-BF6E-EB4F31D11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hu-HU" dirty="0">
                <a:solidFill>
                  <a:schemeClr val="accent1"/>
                </a:solidFill>
              </a:rPr>
              <a:t>Nemzetközi jog</a:t>
            </a:r>
            <a:endParaRPr lang="de-AT" dirty="0">
              <a:solidFill>
                <a:schemeClr val="accent1"/>
              </a:solidFill>
            </a:endParaRPr>
          </a:p>
        </p:txBody>
      </p:sp>
      <p:cxnSp>
        <p:nvCxnSpPr>
          <p:cNvPr id="21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6E9A88-0913-45FA-B1CC-AB7146B18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6"/>
            <a:ext cx="6377769" cy="5574083"/>
          </a:xfrm>
        </p:spPr>
        <p:txBody>
          <a:bodyPr anchor="ctr">
            <a:normAutofit lnSpcReduction="10000"/>
          </a:bodyPr>
          <a:lstStyle/>
          <a:p>
            <a:r>
              <a:rPr lang="hu-HU" sz="1600" dirty="0"/>
              <a:t>Az Európai Bizottság 2016/343 Irányelvének célja, hogy fellépjen az ellen, hogy a vádlottakat a bíróságon vagy  a nyilvánosság előtt bűnösként mutassák be</a:t>
            </a:r>
            <a:r>
              <a:rPr lang="en-AU" sz="1600" dirty="0"/>
              <a:t>.</a:t>
            </a:r>
          </a:p>
          <a:p>
            <a:r>
              <a:rPr lang="hu-HU" sz="1600" dirty="0"/>
              <a:t>Az Irányelv 3. cikke konkrétan kimondja, hogy: „A tagállamok biztosítják, hogy a gyanúsítottak és a vádlottak mindaddig ártatlannak tekintendők, amíg bűnösségüket jogszerűen meg nem állapították.”</a:t>
            </a:r>
            <a:endParaRPr lang="en-AU" sz="1600" dirty="0"/>
          </a:p>
          <a:p>
            <a:r>
              <a:rPr lang="hu-HU" sz="1600" dirty="0"/>
              <a:t>Az Irányelv 5. cikke hozzáteszi: „a gyanúsítottakat és a vádlottakat fizikai kényszerítő intézkedések alkalmazása révén ne állítsák be bűnösként a bíróságon vagy a nyilvánosság előtt.”</a:t>
            </a:r>
            <a:r>
              <a:rPr lang="en-AU" sz="1600" dirty="0"/>
              <a:t> </a:t>
            </a:r>
          </a:p>
          <a:p>
            <a:r>
              <a:rPr lang="hu-HU" sz="1600" dirty="0"/>
              <a:t>Az Irányelv 7. cikkének (5) bekezdése kimondja: „A hallgatáshoz való jognak vagy az önvádra kötelezés tilalmából fakadó jognak a gyanúsított és a vádlott általi gyakorlása nem használható fel ellene, továbbá nem tekinthető bizonyítéknak arra nézve, hogy elkövette az érintett bűncselekményt.”</a:t>
            </a:r>
            <a:endParaRPr lang="en-AU" sz="1600" dirty="0"/>
          </a:p>
          <a:p>
            <a:r>
              <a:rPr lang="hu-HU" sz="1600" dirty="0"/>
              <a:t>Az Európai Bizottság által az eredeti irányelvjavaslat nyilvánosságra hozatala előtt készíttetett hatástanulmány szerint a gyakorlatban „a gyanúsítottakkal és vádlottakkal kapcsolatban az ártatlanság vélelme alapelvének egyes vonatkozásai unió-szerte nem kapnak kellő védelmet”</a:t>
            </a:r>
            <a:r>
              <a:rPr lang="de-AT" sz="1600" dirty="0"/>
              <a:t> </a:t>
            </a:r>
            <a:r>
              <a:rPr lang="en-GB" sz="1600" dirty="0">
                <a:hlinkClick r:id="rId2"/>
              </a:rPr>
              <a:t>https://eur-lex.europa.eu/legal-content/EN/TXT/?uri=CELEX%3A32016L0343</a:t>
            </a:r>
            <a:r>
              <a:rPr lang="en-GB" sz="1600" dirty="0"/>
              <a:t>.</a:t>
            </a:r>
          </a:p>
          <a:p>
            <a:r>
              <a:rPr lang="hu-HU" sz="1600" dirty="0"/>
              <a:t>Ezenkívül az Európai Bizottság megállapította, hogy </a:t>
            </a:r>
            <a:r>
              <a:rPr lang="en-AU" sz="1600" dirty="0"/>
              <a:t>Additionally, the European Commission found: “</a:t>
            </a:r>
            <a:r>
              <a:rPr lang="hu-HU" sz="1600" dirty="0"/>
              <a:t>A tény, hogy az Emberi Jogok Európai Bírósága védi azártatlanság vélelmének alapelvét nem biztosít kellő védelmet a gyanúsítottaknak és vádlottaknak az EU-ban.</a:t>
            </a:r>
            <a:r>
              <a:rPr lang="en-AU" sz="1600" dirty="0"/>
              <a:t>”</a:t>
            </a:r>
            <a:endParaRPr lang="de-AT" sz="1600" dirty="0"/>
          </a:p>
          <a:p>
            <a:endParaRPr lang="en-AU" sz="1300" dirty="0"/>
          </a:p>
        </p:txBody>
      </p:sp>
    </p:spTree>
    <p:extLst>
      <p:ext uri="{BB962C8B-B14F-4D97-AF65-F5344CB8AC3E}">
        <p14:creationId xmlns:p14="http://schemas.microsoft.com/office/powerpoint/2010/main" val="700184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6E7C8ED-527B-42F9-9EF7-B9D35C1437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3" r="8090" b="-2"/>
          <a:stretch/>
        </p:blipFill>
        <p:spPr>
          <a:xfrm>
            <a:off x="-11909" y="10"/>
            <a:ext cx="6324601" cy="6857990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19AE98B8-B73A-4724-B639-017087F92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626F2D2-CEEA-4912-A56F-CB291588D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1320" y="4560914"/>
            <a:ext cx="4869179" cy="1325563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rgbClr val="000000"/>
                </a:solidFill>
              </a:rPr>
              <a:t>Nemzetközi jog</a:t>
            </a: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3798532-94F6-444E-9C3E-0AA7E0CD1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1321" y="1382164"/>
            <a:ext cx="4869179" cy="3647035"/>
          </a:xfrm>
        </p:spPr>
        <p:txBody>
          <a:bodyPr anchor="b">
            <a:normAutofit fontScale="92500" lnSpcReduction="10000"/>
          </a:bodyPr>
          <a:lstStyle/>
          <a:p>
            <a:r>
              <a:rPr lang="hu-HU" sz="1600" dirty="0">
                <a:solidFill>
                  <a:srgbClr val="000000"/>
                </a:solidFill>
              </a:rPr>
              <a:t>Az Irányelvet az Emberi Jogok Európai Bírósága (EJEB) korábbi, a gyanúsítottak jogszerű és tisztességes eljáráshoz való jogát hangsúlyozó döntéseivel együttesen kell értelmezni</a:t>
            </a:r>
            <a:r>
              <a:rPr lang="en-AU" sz="1600" dirty="0">
                <a:solidFill>
                  <a:srgbClr val="000000"/>
                </a:solidFill>
              </a:rPr>
              <a:t>.</a:t>
            </a:r>
          </a:p>
          <a:p>
            <a:r>
              <a:rPr lang="hu-HU" sz="1600" dirty="0">
                <a:solidFill>
                  <a:srgbClr val="000000"/>
                </a:solidFill>
              </a:rPr>
              <a:t>Kapcsolódik az alapvető emberi jogokhoz</a:t>
            </a:r>
            <a:r>
              <a:rPr lang="en-AU" sz="1600" dirty="0">
                <a:solidFill>
                  <a:srgbClr val="000000"/>
                </a:solidFill>
              </a:rPr>
              <a:t>.</a:t>
            </a:r>
          </a:p>
          <a:p>
            <a:r>
              <a:rPr lang="hu-HU" sz="1600" dirty="0">
                <a:solidFill>
                  <a:srgbClr val="000000"/>
                </a:solidFill>
              </a:rPr>
              <a:t>Az ENSZ Emberi Jogok Nyilatkozata 11. cikke szerint: „Minden büntetendő cselekménnyel vádolt személyt ártatlannak kell vélelmezni mindaddig, amíg bűnösségét nyilvánosan lefolytatott perben, a védelméhez szükséges valamennyi biztosíték mellett, törvényesen megállapítják.”</a:t>
            </a:r>
            <a:endParaRPr lang="hu-HU" dirty="0"/>
          </a:p>
          <a:p>
            <a:r>
              <a:rPr lang="hu-HU" sz="1600" dirty="0">
                <a:solidFill>
                  <a:srgbClr val="000000"/>
                </a:solidFill>
              </a:rPr>
              <a:t>Az Emberi Jogok Európai Egyezménye (EJEE) 6. cikke kimondja: „</a:t>
            </a:r>
            <a:r>
              <a:rPr lang="hu-HU" sz="1600" dirty="0"/>
              <a:t> Mindenkinek joga van tisztességes és nyilvános tárgyaláshoz… Minden bűncselekménnyel gyanúsított személyt mindaddig ártatlannak kell vélelmezni, amíg bűnösségét a törvénynek megfelelően meg nem állapították.”</a:t>
            </a:r>
            <a:endParaRPr lang="en-US" sz="1600" dirty="0">
              <a:solidFill>
                <a:srgbClr val="000000"/>
              </a:solidFill>
            </a:endParaRPr>
          </a:p>
          <a:p>
            <a:endParaRPr lang="en-US" sz="1400" dirty="0">
              <a:solidFill>
                <a:srgbClr val="000000"/>
              </a:solidFill>
            </a:endParaRPr>
          </a:p>
          <a:p>
            <a:endParaRPr lang="de-AT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45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C7A5CEE1-C01D-471D-9B77-70FA2BAD4C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3" b="7388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9DC3ED6-7D19-4DF5-9EFB-CF134F435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hu-HU" sz="3600" dirty="0"/>
              <a:t>Nemzetközi jog</a:t>
            </a:r>
            <a:endParaRPr lang="de-AT" sz="36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AF2A0D-103F-4032-AA87-F8263D352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 lnSpcReduction="10000"/>
          </a:bodyPr>
          <a:lstStyle/>
          <a:p>
            <a:r>
              <a:rPr lang="hu-HU" sz="1600" dirty="0"/>
              <a:t>Az Európai Unió Alapjogi Chartájának 48. cikke kimondja: „Minden gyanúsított személyt mindaddig ártatlannak kell vélelmezni, amíg bűnösségét a törvénynek megfelelően meg nem állapították.”</a:t>
            </a:r>
            <a:r>
              <a:rPr lang="en-US" sz="1600" dirty="0"/>
              <a:t> </a:t>
            </a:r>
            <a:r>
              <a:rPr lang="hu-HU" sz="1600" dirty="0"/>
              <a:t>Az 52. cikk (3) bekezdése szerint e jog tartalma és hatálya megegyezik az EJEE által biztosított jogéval.</a:t>
            </a:r>
            <a:endParaRPr lang="en-US" sz="1600" dirty="0"/>
          </a:p>
          <a:p>
            <a:r>
              <a:rPr lang="hu-HU" sz="1600" dirty="0"/>
              <a:t>Ezt a jogot a Polgári és Politikai Jogok Nemzetközi Egyezségokmánya, az Emberi Jogok Egységes Nyilatkozata, és más nemzetközi egyezmények és szerződések is hangsúlyozzák.</a:t>
            </a:r>
            <a:endParaRPr lang="en-AU" sz="1600" dirty="0"/>
          </a:p>
          <a:p>
            <a:endParaRPr lang="de-AT" sz="1500" dirty="0"/>
          </a:p>
        </p:txBody>
      </p:sp>
    </p:spTree>
    <p:extLst>
      <p:ext uri="{BB962C8B-B14F-4D97-AF65-F5344CB8AC3E}">
        <p14:creationId xmlns:p14="http://schemas.microsoft.com/office/powerpoint/2010/main" val="3399445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Wand, Person enthält.&#10;&#10;Automatisch generierte Beschreibung">
            <a:extLst>
              <a:ext uri="{FF2B5EF4-FFF2-40B4-BE49-F238E27FC236}">
                <a16:creationId xmlns:a16="http://schemas.microsoft.com/office/drawing/2014/main" id="{F7AB5696-40AB-4A66-A161-4D258F55BB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31837" r="-1" b="1766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9DC3ED6-7D19-4DF5-9EFB-CF134F435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031" y="632990"/>
            <a:ext cx="4062643" cy="1043409"/>
          </a:xfrm>
        </p:spPr>
        <p:txBody>
          <a:bodyPr>
            <a:normAutofit fontScale="90000"/>
          </a:bodyPr>
          <a:lstStyle/>
          <a:p>
            <a:r>
              <a:rPr lang="hu-HU" sz="3600" dirty="0"/>
              <a:t>Nemzeti jogrendek az EU-ban</a:t>
            </a:r>
            <a:endParaRPr lang="de-AT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AF2A0D-103F-4032-AA87-F8263D352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1031" y="1774372"/>
            <a:ext cx="4062642" cy="2754086"/>
          </a:xfrm>
        </p:spPr>
        <p:txBody>
          <a:bodyPr anchor="t">
            <a:normAutofit fontScale="92500" lnSpcReduction="10000"/>
          </a:bodyPr>
          <a:lstStyle/>
          <a:p>
            <a:pPr lvl="0"/>
            <a:r>
              <a:rPr lang="hu-HU" sz="1500" dirty="0"/>
              <a:t>Országról országra változik</a:t>
            </a:r>
            <a:r>
              <a:rPr lang="en-GB" sz="1500" dirty="0"/>
              <a:t>.</a:t>
            </a:r>
          </a:p>
          <a:p>
            <a:pPr lvl="0"/>
            <a:r>
              <a:rPr lang="hu-HU" sz="1500" dirty="0"/>
              <a:t>Az alkotmánnyal rendelkező országokban az ártatlanság vélelméhez való jog ebben a dokumentumban szerepel. Horvátország alkotmányának 28. cikke például kimondja: „Mindenkit ártatlannak kell vélelmezni, és tilos bűnösnek tekinteni egy bűncselekményben mindaddig, amíg bűnösségét jogerős bírósági ítélet nem mondja ki.</a:t>
            </a:r>
            <a:r>
              <a:rPr lang="de-AT" sz="1500" dirty="0"/>
              <a:t>” </a:t>
            </a:r>
          </a:p>
          <a:p>
            <a:pPr lvl="0"/>
            <a:r>
              <a:rPr lang="hu-HU" sz="1500" dirty="0"/>
              <a:t>Az ártatlanság vélelméhez való joggal és a médiával kapcsolatos büntetőjogi hivatkozások gyakran több különböző helyen jelennek meg a nemzeti jogrendekben</a:t>
            </a:r>
            <a:r>
              <a:rPr lang="en-GB" sz="1500" dirty="0"/>
              <a:t>.</a:t>
            </a:r>
          </a:p>
          <a:p>
            <a:endParaRPr lang="de-AT" sz="1500" dirty="0"/>
          </a:p>
        </p:txBody>
      </p:sp>
    </p:spTree>
    <p:extLst>
      <p:ext uri="{BB962C8B-B14F-4D97-AF65-F5344CB8AC3E}">
        <p14:creationId xmlns:p14="http://schemas.microsoft.com/office/powerpoint/2010/main" val="2791610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1AB8CC5D-9517-4040-A25C-0579FEF453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" r="9091" b="29570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2854A8-C2C9-4FE2-8125-A047E5978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42" y="632990"/>
            <a:ext cx="4062643" cy="1043409"/>
          </a:xfrm>
        </p:spPr>
        <p:txBody>
          <a:bodyPr>
            <a:normAutofit fontScale="90000"/>
          </a:bodyPr>
          <a:lstStyle/>
          <a:p>
            <a:r>
              <a:rPr lang="hu-HU" sz="3600" dirty="0"/>
              <a:t>Nemzeti jogrendek az EU-ban</a:t>
            </a:r>
            <a:endParaRPr lang="de-AT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8CDF14-2994-449E-A775-821FCB826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42" y="1774372"/>
            <a:ext cx="4062642" cy="2754086"/>
          </a:xfrm>
        </p:spPr>
        <p:txBody>
          <a:bodyPr anchor="t">
            <a:normAutofit fontScale="92500" lnSpcReduction="20000"/>
          </a:bodyPr>
          <a:lstStyle/>
          <a:p>
            <a:pPr lvl="0"/>
            <a:r>
              <a:rPr lang="hu-HU" sz="1600" dirty="0"/>
              <a:t>Külön jogszabályok arra vonatkozóan, hogyan számolhat be a média a büntetőügyek tárgyalásairól</a:t>
            </a:r>
            <a:r>
              <a:rPr lang="en-GB" sz="1600" dirty="0"/>
              <a:t>.</a:t>
            </a:r>
          </a:p>
          <a:p>
            <a:pPr lvl="0"/>
            <a:r>
              <a:rPr lang="hu-HU" sz="1600" dirty="0"/>
              <a:t>A média büntetőügyek tárgyalásiról való beszámolással kapcsolatos jogait és kötelezettségeit gyakran a médiatörvények tárgyalják</a:t>
            </a:r>
            <a:r>
              <a:rPr lang="en-GB" sz="1600" dirty="0"/>
              <a:t>.</a:t>
            </a:r>
          </a:p>
          <a:p>
            <a:pPr lvl="0"/>
            <a:r>
              <a:rPr lang="hu-HU" sz="1600" dirty="0"/>
              <a:t>Nem mindig említik konkrétan, hogy a média beszámolóiban köteles fenntartani az ártatlanság vélelmét</a:t>
            </a:r>
            <a:r>
              <a:rPr lang="en-GB" sz="1600" dirty="0"/>
              <a:t>.</a:t>
            </a:r>
          </a:p>
          <a:p>
            <a:pPr lvl="0"/>
            <a:r>
              <a:rPr lang="hu-HU" sz="1600" dirty="0"/>
              <a:t>Az ártatlanság vélelméhez való jogot a médiatörvények, például a műsorszórást szabályozó törvények nem minden esetben védik.</a:t>
            </a:r>
            <a:endParaRPr lang="en-GB" sz="1600" dirty="0"/>
          </a:p>
          <a:p>
            <a:endParaRPr lang="de-AT" sz="1500" dirty="0"/>
          </a:p>
        </p:txBody>
      </p:sp>
    </p:spTree>
    <p:extLst>
      <p:ext uri="{BB962C8B-B14F-4D97-AF65-F5344CB8AC3E}">
        <p14:creationId xmlns:p14="http://schemas.microsoft.com/office/powerpoint/2010/main" val="3346811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3392</Words>
  <Application>Microsoft Office PowerPoint</Application>
  <PresentationFormat>Szélesvásznú</PresentationFormat>
  <Paragraphs>296</Paragraphs>
  <Slides>42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42</vt:i4>
      </vt:variant>
    </vt:vector>
  </HeadingPairs>
  <TitlesOfParts>
    <vt:vector size="46" baseType="lpstr">
      <vt:lpstr>Arial</vt:lpstr>
      <vt:lpstr>Calibri</vt:lpstr>
      <vt:lpstr>Calibri Light</vt:lpstr>
      <vt:lpstr>Office Theme</vt:lpstr>
      <vt:lpstr>Az ártatlanság vélelme</vt:lpstr>
      <vt:lpstr>Készült   A látszat fontossága:  Hogyan jelennek meg a gyanúsítottak és vádlottak a bíróságon, a nyilvánosság előtt és a médiában  című projekt alapján</vt:lpstr>
      <vt:lpstr>Kinek szól ez az útmutató?</vt:lpstr>
      <vt:lpstr>Miért hasznos ez az útmutató?</vt:lpstr>
      <vt:lpstr>Nemzetközi jog</vt:lpstr>
      <vt:lpstr>Nemzetközi jog</vt:lpstr>
      <vt:lpstr>Nemzetközi jog</vt:lpstr>
      <vt:lpstr>Nemzeti jogrendek az EU-ban</vt:lpstr>
      <vt:lpstr>Nemzeti jogrendek az EU-ban</vt:lpstr>
      <vt:lpstr>Nemzeti jogrendek az EU-ban</vt:lpstr>
      <vt:lpstr>Nemzeti jogrend Ausztriában </vt:lpstr>
      <vt:lpstr>Strukturális befolyásoló tényezők</vt:lpstr>
      <vt:lpstr>Az ártatlanság vélelme és  a sajtószabadság</vt:lpstr>
      <vt:lpstr>Az ártatlanság vélelmének tiszteletben tartása szabályozás és önszabályozás segítségével</vt:lpstr>
      <vt:lpstr>Önszabályozás Ausztriában</vt:lpstr>
      <vt:lpstr>Az osztrák médiatanács ártatlanság vélelme megsértésével kapcsolatos döntései</vt:lpstr>
      <vt:lpstr>A szabályozás és önszabályozás kihívásai</vt:lpstr>
      <vt:lpstr>Az ártatlanság vélelmével kapcsolatos leggyakoribb hibák a sajtóban</vt:lpstr>
      <vt:lpstr>ELLENŐRZŐ LISTA</vt:lpstr>
      <vt:lpstr>ELLENŐRZŐ LISTA</vt:lpstr>
      <vt:lpstr>Riporterek</vt:lpstr>
      <vt:lpstr>Szakmaiság és stílus</vt:lpstr>
      <vt:lpstr>Szakmaiság és stílus</vt:lpstr>
      <vt:lpstr>Szakmaiság és stílus</vt:lpstr>
      <vt:lpstr>Fényképek és videók</vt:lpstr>
      <vt:lpstr>A szerkesztőségek függetlensége</vt:lpstr>
      <vt:lpstr>Ha a gyanúsított muszlim vagy migráns:</vt:lpstr>
      <vt:lpstr>Ha a gyanúsított muszlim vagy migráns:</vt:lpstr>
      <vt:lpstr>Magánélethez való jog</vt:lpstr>
      <vt:lpstr>Politikai és pénzügyi függetlenség - emlékeztetető (osztrák médiatanács)</vt:lpstr>
      <vt:lpstr>Jó példa</vt:lpstr>
      <vt:lpstr>Jó példa</vt:lpstr>
      <vt:lpstr>Jó példa</vt:lpstr>
      <vt:lpstr>Rossz példák</vt:lpstr>
      <vt:lpstr>Rossz példák</vt:lpstr>
      <vt:lpstr>Rossz példák</vt:lpstr>
      <vt:lpstr>Rossz példák</vt:lpstr>
      <vt:lpstr>Rossz példák</vt:lpstr>
      <vt:lpstr>Rossz példák</vt:lpstr>
      <vt:lpstr>Rossz példák</vt:lpstr>
      <vt:lpstr>Rossz példa</vt:lpstr>
      <vt:lpstr>Lépcsőfokok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Presumption of Innocence</dc:title>
  <dc:creator>Anthony Mills</dc:creator>
  <cp:lastModifiedBy>Viszló Sára</cp:lastModifiedBy>
  <cp:revision>52</cp:revision>
  <dcterms:created xsi:type="dcterms:W3CDTF">2019-05-09T10:38:13Z</dcterms:created>
  <dcterms:modified xsi:type="dcterms:W3CDTF">2019-07-04T08:54:28Z</dcterms:modified>
</cp:coreProperties>
</file>